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0" r:id="rId4"/>
    <p:sldId id="268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9" r:id="rId14"/>
    <p:sldId id="27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08C34-43DE-45AD-BEC6-971F45AFB2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5DAFD-2F16-4282-BD26-FF7C7D009E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0382E5D-9C43-4018-8E21-B92EB7808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27C56-BBD2-4069-AA08-3A7482AB27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D4A1D10-3684-4C6C-A54D-DB2A28496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DECCB4C-95D7-456A-A087-1E593BD611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17A301-BA45-49C4-A581-4BE6571E82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C89570-765D-4D22-9D40-F60A6105F7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12F76-5F27-4840-AAB8-EECD62D7A8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DA8423-D1A7-4062-8D1C-0A09498B0C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5133BC4-44F5-463A-BE35-2041C2DB0F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5DA200-9146-415F-BCFA-3A24425ADE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C9900"/>
                </a:solidFill>
                <a:latin typeface="Times New Roman" pitchFamily="18" charset="0"/>
              </a:rPr>
              <a:t>Кейс-метод </a:t>
            </a:r>
            <a: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  <a:t>в дополнительном  образовании </a:t>
            </a:r>
            <a: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  <a:t>детей</a:t>
            </a:r>
            <a:b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</a:br>
            <a:r>
              <a:rPr lang="ru-RU" sz="2800" b="1" dirty="0" smtClean="0">
                <a:solidFill>
                  <a:srgbClr val="CC9900"/>
                </a:solidFill>
                <a:latin typeface="Times New Roman" pitchFamily="18" charset="0"/>
              </a:rPr>
              <a:t>ГОСТЕПРИИМСТВО БУДУЩЕГО</a:t>
            </a:r>
            <a:endParaRPr lang="ru-RU" sz="2800" b="1" dirty="0">
              <a:solidFill>
                <a:srgbClr val="CC9900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5105400"/>
            <a:ext cx="5181600" cy="533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000" b="1" i="1" dirty="0" err="1" smtClean="0">
                <a:solidFill>
                  <a:srgbClr val="CC9900"/>
                </a:solidFill>
                <a:latin typeface="Times New Roman" pitchFamily="18" charset="0"/>
              </a:rPr>
              <a:t>Вязьмина-Веремьёва</a:t>
            </a:r>
            <a:r>
              <a:rPr lang="ru-RU" sz="2000" b="1" i="1" dirty="0" smtClean="0">
                <a:solidFill>
                  <a:srgbClr val="CC9900"/>
                </a:solidFill>
                <a:latin typeface="Times New Roman" pitchFamily="18" charset="0"/>
              </a:rPr>
              <a:t> Елена Александровна</a:t>
            </a:r>
            <a:endParaRPr lang="ru-RU" sz="2000" b="1" i="1" dirty="0">
              <a:solidFill>
                <a:srgbClr val="CC9900"/>
              </a:solidFill>
              <a:latin typeface="Times New Roman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7" t="19718" r="32480" b="42666"/>
          <a:stretch/>
        </p:blipFill>
        <p:spPr>
          <a:xfrm>
            <a:off x="0" y="4527373"/>
            <a:ext cx="2362200" cy="2330628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Структура кейса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>
                <a:latin typeface="Times New Roman" pitchFamily="18" charset="0"/>
              </a:rPr>
              <a:t>Ситуация – случай, проблема, история из реальной жизни. </a:t>
            </a:r>
          </a:p>
          <a:p>
            <a:r>
              <a:rPr lang="ru-RU" sz="2400" dirty="0">
                <a:latin typeface="Times New Roman" pitchFamily="18" charset="0"/>
              </a:rPr>
              <a:t>Контекст ситуации  -  хронологический, исторический, контекст места, особенности действия или участников ситуации. </a:t>
            </a:r>
          </a:p>
          <a:p>
            <a:r>
              <a:rPr lang="ru-RU" sz="2400" dirty="0">
                <a:latin typeface="Times New Roman" pitchFamily="18" charset="0"/>
              </a:rPr>
              <a:t>Комментарий ситуации, представленный автором.</a:t>
            </a:r>
          </a:p>
          <a:p>
            <a:r>
              <a:rPr lang="ru-RU" sz="2400" dirty="0">
                <a:latin typeface="Times New Roman" pitchFamily="18" charset="0"/>
              </a:rPr>
              <a:t>Вопросы, задания, алгоритм анализа. </a:t>
            </a:r>
          </a:p>
          <a:p>
            <a:r>
              <a:rPr lang="ru-RU" sz="2400" dirty="0">
                <a:latin typeface="Times New Roman" pitchFamily="18" charset="0"/>
              </a:rPr>
              <a:t>Приложения.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Times New Roman" pitchFamily="18" charset="0"/>
              </a:rPr>
              <a:t>Типы кейсов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Кабинетные (кресельные).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Фрагменты из </a:t>
            </a:r>
            <a:r>
              <a:rPr lang="ru-RU" sz="2800" dirty="0" smtClean="0">
                <a:latin typeface="Times New Roman" pitchFamily="18" charset="0"/>
              </a:rPr>
              <a:t>документации, художественных </a:t>
            </a:r>
            <a:r>
              <a:rPr lang="ru-RU" sz="2800" dirty="0">
                <a:latin typeface="Times New Roman" pitchFamily="18" charset="0"/>
              </a:rPr>
              <a:t>произведений, публицистики, оперативной информации из </a:t>
            </a:r>
            <a:r>
              <a:rPr lang="ru-RU" sz="2800" dirty="0" smtClean="0">
                <a:latin typeface="Times New Roman" pitchFamily="18" charset="0"/>
              </a:rPr>
              <a:t>СМИ и др. </a:t>
            </a:r>
            <a:endParaRPr lang="ru-RU" sz="2800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Статистические данные.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Фрагменты художественных и документальных фильмов.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Эссе, дневниковые записи, сочинения, исповеди реальных лиц. </a:t>
            </a:r>
          </a:p>
          <a:p>
            <a:pPr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</a:rPr>
              <a:t>Полевые кейсы.</a:t>
            </a:r>
          </a:p>
          <a:p>
            <a:pPr>
              <a:lnSpc>
                <a:spcPct val="90000"/>
              </a:lnSpc>
            </a:pP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Требования к кейсу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</a:rPr>
              <a:t>Актуальность.</a:t>
            </a:r>
          </a:p>
          <a:p>
            <a:r>
              <a:rPr lang="ru-RU" sz="2800" dirty="0">
                <a:latin typeface="Times New Roman" pitchFamily="18" charset="0"/>
              </a:rPr>
              <a:t>Соответствие возрасту и особенностям </a:t>
            </a:r>
            <a:r>
              <a:rPr lang="ru-RU" sz="2800" dirty="0" smtClean="0">
                <a:latin typeface="Times New Roman" pitchFamily="18" charset="0"/>
              </a:rPr>
              <a:t>обучающихся.</a:t>
            </a:r>
            <a:endParaRPr lang="ru-RU" sz="2800" dirty="0">
              <a:latin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</a:rPr>
              <a:t>Доступность для понимания.</a:t>
            </a:r>
          </a:p>
          <a:p>
            <a:r>
              <a:rPr lang="ru-RU" sz="2800" dirty="0">
                <a:latin typeface="Times New Roman" pitchFamily="18" charset="0"/>
              </a:rPr>
              <a:t>Законченность ситуации.</a:t>
            </a:r>
          </a:p>
          <a:p>
            <a:r>
              <a:rPr lang="ru-RU" sz="2800" dirty="0">
                <a:latin typeface="Times New Roman" pitchFamily="18" charset="0"/>
              </a:rPr>
              <a:t>Наличие проблемы.</a:t>
            </a:r>
          </a:p>
          <a:p>
            <a:r>
              <a:rPr lang="ru-RU" sz="2800" dirty="0">
                <a:latin typeface="Times New Roman" pitchFamily="18" charset="0"/>
              </a:rPr>
              <a:t>Нетривиальность.</a:t>
            </a:r>
          </a:p>
          <a:p>
            <a:r>
              <a:rPr lang="ru-RU" sz="2800" dirty="0">
                <a:latin typeface="Times New Roman" pitchFamily="18" charset="0"/>
              </a:rPr>
              <a:t>Алгоритм анализа.</a:t>
            </a:r>
          </a:p>
          <a:p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 разработать  кейс?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рассказывает: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все хорошие рассказы хороший кейс должен быть с интересной  фабулой.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фокусируется на теме, вызывающей интерес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Случай, история в кейсе должны быть настоящими, вызывающими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соопереживание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них должна быть драма, напряжение, кейс должен чем-то разрешиться.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не выходит за пределы последних пяти лет,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он должен быть актуальным для настоящего времени.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Хорошо подобранный кейс должен вызвать чувство сопереживания с его главными действующими лицами.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Важно, чтобы в кейсе была описана личная ситуация центральных персонажей; во многих случаях это важный элемент в процессе принятия решения. Кейсы должны вызывать сопереживание в разнообразных ситуациях реальной жизни.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Как разработать  кейс?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включает цитаты из источников,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материалов организации (произнесенные или написанные, официальные или неофициальные. Эти материалы делают кейс реальным и позволяют обучающемуся анализировать актуальные события.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содержит проблемы, понятные обучающемуся.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вырабатывает склонность 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эмпатии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(участию, сочувствию, сопереживанию).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Хороший кейс требует оценки уже принятых решений.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Поскольку в реальной жизни принимают решения, руководствуясь прецедентами, прежними действиями и т.п., то целесообразно, чтобы кейс представлял рациональные моменты прежних решений, по которым можно строить новые решения.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Ваше мнение о кейс-методе?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Вы думаете о возможности применения  кейс-метода в дополнительном образовании детей?</a:t>
            </a:r>
          </a:p>
          <a:p>
            <a:pPr marL="514350" indent="-51435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Является ли полученная информация ценной лично для Вас?</a:t>
            </a:r>
          </a:p>
          <a:p>
            <a:pPr marL="514350" indent="-51435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Планируете ли Вы использование кейс-метода в своей профессиональной деятельности?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Сущность кейс-метода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(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Case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study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– анализ ситуаций)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бучающимся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предлагаются реальные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ситуации, содержащие значимую  практическую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профессиональную проблему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осмысление которой не только  актуализирует имеющийся  комплекс знаний, но и требует приобретения новых компетенций.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latin typeface="Times New Roman" pitchFamily="18" charset="0"/>
              </a:rPr>
              <a:t>История кейс-метода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</a:rPr>
              <a:t>Начало </a:t>
            </a:r>
            <a:r>
              <a:rPr lang="en-US" sz="2400" dirty="0">
                <a:latin typeface="Times New Roman" pitchFamily="18" charset="0"/>
                <a:cs typeface="Arial" charset="0"/>
              </a:rPr>
              <a:t>XX</a:t>
            </a:r>
            <a:r>
              <a:rPr lang="ru-RU" sz="2400" dirty="0">
                <a:latin typeface="Times New Roman" pitchFamily="18" charset="0"/>
                <a:cs typeface="Arial" charset="0"/>
              </a:rPr>
              <a:t> в. - </a:t>
            </a:r>
            <a:r>
              <a:rPr lang="ru-RU" sz="2400" dirty="0">
                <a:latin typeface="Times New Roman" pitchFamily="18" charset="0"/>
              </a:rPr>
              <a:t>в Гарварде преподаватели в дополнение к лекции организовывали обсуждение проблемы  и  рассматривали различные варианты её решения.  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</a:rPr>
              <a:t>1921г. -  первый учебник ситуационных упражнений </a:t>
            </a:r>
            <a:r>
              <a:rPr lang="ru-RU" sz="2400" dirty="0" err="1">
                <a:latin typeface="Times New Roman" pitchFamily="18" charset="0"/>
              </a:rPr>
              <a:t>Коупленда</a:t>
            </a:r>
            <a:r>
              <a:rPr lang="ru-RU" sz="2400" dirty="0">
                <a:latin typeface="Times New Roman" pitchFamily="18" charset="0"/>
              </a:rPr>
              <a:t> ( Гарвардская бизнес-школа </a:t>
            </a:r>
            <a:r>
              <a:rPr lang="en-US" sz="2400" dirty="0">
                <a:latin typeface="Times New Roman" pitchFamily="18" charset="0"/>
              </a:rPr>
              <a:t>Wallace B</a:t>
            </a:r>
            <a:r>
              <a:rPr lang="ru-RU" sz="2400" dirty="0">
                <a:latin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</a:rPr>
              <a:t>Donham</a:t>
            </a:r>
            <a:r>
              <a:rPr lang="ru-RU" sz="2400" dirty="0">
                <a:latin typeface="Times New Roman" pitchFamily="18" charset="0"/>
              </a:rPr>
              <a:t>). 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</a:rPr>
              <a:t>70 – 80 гг. -  анализ ситуаций начал использоваться в СССР при обучении управленцев, в основном на экономических специальностях ВУЗов, в первую очередь как метод обучения принятию решений (Г.А. Брянский, Ю.Ю. Екатеринославский, О.В. Козлова, Ю.Д.Красовский, В.Я. Платов, Д.А. Поспелов, О.А. Овсянников, В.С. </a:t>
            </a:r>
            <a:r>
              <a:rPr lang="ru-RU" sz="2400" dirty="0" err="1">
                <a:latin typeface="Times New Roman" pitchFamily="18" charset="0"/>
              </a:rPr>
              <a:t>Рапоппорт</a:t>
            </a:r>
            <a:r>
              <a:rPr lang="ru-RU" sz="2400" dirty="0">
                <a:latin typeface="Times New Roman" pitchFamily="18" charset="0"/>
              </a:rPr>
              <a:t> и др.).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Три аспекта кейс-метода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специфический  метод обучения,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позволяющий «оживить»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обучение, так как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аложенные в кейсе актуальные проблемы довольно сильно воздействуют на эмоциональную сферу, развивая  интерес и мотивацию к познанию. Как правило, на занятиях с применением ситуационного анализа почти нет «пассивных» обучающихся. </a:t>
            </a:r>
          </a:p>
          <a:p>
            <a:pPr marL="0">
              <a:spcBef>
                <a:spcPts val="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Во-вторых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анализ ситуаций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созидательно думать и действовать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демократизировать 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гуманизировать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учебный процесс и обеспечивает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высокую результативность обучения, формирую у обучающихся устойчивые знания и профессиональные  компетентности. 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третьих,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кейс-метод может выступать инструментом творческой деятельности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связанной с проектированием и разработкой кейсов. 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</a:rPr>
              <a:t>Категориальный аппарат метода </a:t>
            </a:r>
            <a:r>
              <a:rPr lang="ru-RU" sz="3200" b="1" dirty="0" err="1">
                <a:latin typeface="Times New Roman" pitchFamily="18" charset="0"/>
              </a:rPr>
              <a:t>Кейс-стади</a:t>
            </a:r>
            <a:r>
              <a:rPr lang="ru-RU" sz="3200" b="1" dirty="0">
                <a:latin typeface="Times New Roman" pitchFamily="18" charset="0"/>
              </a:rPr>
              <a:t> (</a:t>
            </a:r>
            <a:r>
              <a:rPr lang="en-US" sz="3200" b="1" dirty="0">
                <a:latin typeface="Times New Roman" pitchFamily="18" charset="0"/>
              </a:rPr>
              <a:t>Case-study)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Ситуация</a:t>
            </a:r>
            <a:r>
              <a:rPr lang="ru-RU" sz="2800" dirty="0">
                <a:latin typeface="Times New Roman" pitchFamily="18" charset="0"/>
              </a:rPr>
              <a:t> - это соответствующая реальности совокупность взаимосвязанных факторов и явлений, </a:t>
            </a:r>
            <a:r>
              <a:rPr lang="ru-RU" sz="2800" dirty="0" smtClean="0">
                <a:latin typeface="Times New Roman" pitchFamily="18" charset="0"/>
              </a:rPr>
              <a:t>действий, поступков (размышлений) персонажей</a:t>
            </a:r>
            <a:r>
              <a:rPr lang="ru-RU" sz="2800" dirty="0">
                <a:latin typeface="Times New Roman" pitchFamily="18" charset="0"/>
              </a:rPr>
              <a:t>, характеризующая определенный период или событие и требующая разрешения путем анализа и принятия решения.</a:t>
            </a:r>
          </a:p>
          <a:p>
            <a:pPr>
              <a:buFontTx/>
              <a:buNone/>
            </a:pP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>
                <a:latin typeface="Times New Roman" pitchFamily="18" charset="0"/>
              </a:rPr>
              <a:t>Категориальный аппарат метода Кейс-стади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Анализ</a:t>
            </a:r>
            <a:r>
              <a:rPr lang="ru-RU" sz="2800" dirty="0">
                <a:latin typeface="Times New Roman" pitchFamily="18" charset="0"/>
              </a:rPr>
              <a:t> -  мысленное расчленение объекта на </a:t>
            </a:r>
            <a:r>
              <a:rPr lang="ru-RU" sz="2800" dirty="0" smtClean="0">
                <a:latin typeface="Times New Roman" pitchFamily="18" charset="0"/>
              </a:rPr>
              <a:t>части.</a:t>
            </a:r>
            <a:endParaRPr lang="ru-RU" sz="2800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Виды анализа</a:t>
            </a:r>
            <a:r>
              <a:rPr lang="ru-RU" sz="2800" dirty="0">
                <a:latin typeface="Times New Roman" pitchFamily="18" charset="0"/>
              </a:rPr>
              <a:t>: системный, корреляционный, факторный, статистический и др. </a:t>
            </a:r>
          </a:p>
          <a:p>
            <a:pPr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</a:rPr>
              <a:t>Кейс-метод</a:t>
            </a:r>
            <a:r>
              <a:rPr lang="ru-RU" sz="2800" dirty="0">
                <a:latin typeface="Times New Roman" pitchFamily="18" charset="0"/>
              </a:rPr>
              <a:t>  - педагогическая технология, основанная на </a:t>
            </a:r>
            <a:r>
              <a:rPr lang="ru-RU" sz="2800" dirty="0" smtClean="0">
                <a:latin typeface="Times New Roman" pitchFamily="18" charset="0"/>
              </a:rPr>
              <a:t>реальной или смоделированной </a:t>
            </a:r>
            <a:r>
              <a:rPr lang="ru-RU" sz="2800" dirty="0">
                <a:latin typeface="Times New Roman" pitchFamily="18" charset="0"/>
              </a:rPr>
              <a:t>ситуации </a:t>
            </a:r>
            <a:r>
              <a:rPr lang="ru-RU" sz="2800" dirty="0" smtClean="0">
                <a:latin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</a:rPr>
              <a:t>целях </a:t>
            </a:r>
            <a:r>
              <a:rPr lang="ru-RU" sz="2800" dirty="0" smtClean="0">
                <a:latin typeface="Times New Roman" pitchFamily="18" charset="0"/>
              </a:rPr>
              <a:t>анализа причин, выявления </a:t>
            </a:r>
            <a:r>
              <a:rPr lang="ru-RU" sz="2800" dirty="0">
                <a:latin typeface="Times New Roman" pitchFamily="18" charset="0"/>
              </a:rPr>
              <a:t>проблем, поиска альтернативных </a:t>
            </a:r>
            <a:r>
              <a:rPr lang="ru-RU" sz="2800" dirty="0" smtClean="0">
                <a:latin typeface="Times New Roman" pitchFamily="18" charset="0"/>
              </a:rPr>
              <a:t>решений.</a:t>
            </a:r>
            <a:endParaRPr lang="ru-RU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8915400" cy="6858000"/>
          </a:xfrm>
          <a:solidFill>
            <a:srgbClr val="FFFFFF"/>
          </a:solidFill>
          <a:ln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>
                <a:latin typeface="Times New Roman" pitchFamily="18" charset="0"/>
              </a:rPr>
              <a:t>Модификации кейс-технологий</a:t>
            </a:r>
            <a:r>
              <a:rPr lang="ru-RU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Case Method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 (Поиск решения проблемы).</a:t>
            </a:r>
            <a:r>
              <a:rPr lang="ru-RU" sz="2400" i="1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Обучаемые получают всю необходимую информацию (объемный кейс) для нахождения правильного решения.</a:t>
            </a:r>
          </a:p>
          <a:p>
            <a:pPr marL="609600" indent="-60960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Case Study Method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(Нахождение проблемы).</a:t>
            </a:r>
            <a:r>
              <a:rPr lang="ru-RU" sz="2400" dirty="0">
                <a:latin typeface="Times New Roman" pitchFamily="18" charset="0"/>
              </a:rPr>
              <a:t> Основная задача этого метода состоит в поиске проблемы и понимании ее сути, лишь затем рассматривается решение. </a:t>
            </a:r>
          </a:p>
          <a:p>
            <a:pPr marL="609600" indent="-609600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In-Basket-Exercise-Method (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Почтовая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корзина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Ядро этого метода — принятие решений в условиях недостаточности информации.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>
                <a:latin typeface="Times New Roman" pitchFamily="18" charset="0"/>
              </a:rPr>
              <a:t>Модификации кейс-технологий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Stated Problem Method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Оценка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решения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В этом варианте кроме описания ситуации предоставляется в распоряжение вся существенная информация, приводятся принятые решения, которые </a:t>
            </a:r>
            <a:br>
              <a:rPr lang="ru-RU" sz="2400" dirty="0">
                <a:latin typeface="Times New Roman" pitchFamily="18" charset="0"/>
              </a:rPr>
            </a:br>
            <a:r>
              <a:rPr lang="ru-RU" sz="2400" dirty="0">
                <a:latin typeface="Times New Roman" pitchFamily="18" charset="0"/>
              </a:rPr>
              <a:t>анализируются и подвергаются критической оценке,  предлагается разработать собственное решение.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Incident Method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 (Поиск информации).</a:t>
            </a:r>
            <a:r>
              <a:rPr lang="ru-RU" sz="2400" b="1" i="1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Данная модификация метода доминирующим предполагает процесс поиска информации,</a:t>
            </a:r>
            <a:br>
              <a:rPr lang="ru-RU" sz="2400" dirty="0">
                <a:latin typeface="Times New Roman" pitchFamily="18" charset="0"/>
              </a:rPr>
            </a:br>
            <a:r>
              <a:rPr lang="ru-RU" sz="2400" dirty="0">
                <a:latin typeface="Times New Roman" pitchFamily="18" charset="0"/>
              </a:rPr>
              <a:t>так как заведомо содержит информационные лакуны в описании  ситуации. </a:t>
            </a:r>
          </a:p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Consulting in Experiential Life Cases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Консультирование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в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реальных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случаях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).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289</TotalTime>
  <Words>785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Кейс-метод  в дополнительном  образовании детей ГОСТЕПРИИМСТВО БУДУЩЕГО</vt:lpstr>
      <vt:lpstr>Сущность кейс-метода  (Case-study – анализ ситуаций) </vt:lpstr>
      <vt:lpstr>История кейс-метода</vt:lpstr>
      <vt:lpstr>Три аспекта кейс-метода</vt:lpstr>
      <vt:lpstr>Категориальный аппарат метода Кейс-стади (Case-study)</vt:lpstr>
      <vt:lpstr>Категориальный аппарат метода Кейс-стади</vt:lpstr>
      <vt:lpstr>Презентация PowerPoint</vt:lpstr>
      <vt:lpstr>Модификации кейс-технологий </vt:lpstr>
      <vt:lpstr>Модификации кейс-технологий</vt:lpstr>
      <vt:lpstr>Структура кейса</vt:lpstr>
      <vt:lpstr>Типы кейсов</vt:lpstr>
      <vt:lpstr>Требования к кейсу</vt:lpstr>
      <vt:lpstr>Как разработать  кейс?</vt:lpstr>
      <vt:lpstr>Как разработать  кейс?</vt:lpstr>
      <vt:lpstr>Ваше мнение о кейс-методе?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</dc:creator>
  <cp:lastModifiedBy>Елена</cp:lastModifiedBy>
  <cp:revision>36</cp:revision>
  <cp:lastPrinted>1601-01-01T00:00:00Z</cp:lastPrinted>
  <dcterms:created xsi:type="dcterms:W3CDTF">1601-01-01T00:00:00Z</dcterms:created>
  <dcterms:modified xsi:type="dcterms:W3CDTF">2023-04-21T14:51:11Z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