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4D22D2-45F1-4E4B-84BD-107E8F4B020F}">
  <a:tblStyle styleId="{394D22D2-45F1-4E4B-84BD-107E8F4B02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31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8C0A37"/>
              </a:gs>
              <a:gs pos="55000">
                <a:srgbClr val="D75177"/>
              </a:gs>
              <a:gs pos="100000">
                <a:srgbClr val="8C0A37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2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D7A0AE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D297A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3E8E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9D234E"/>
              </a:gs>
              <a:gs pos="72000">
                <a:srgbClr val="D15779"/>
              </a:gs>
              <a:gs pos="100000">
                <a:srgbClr val="D78197"/>
              </a:gs>
            </a:gsLst>
            <a:lin ang="16200000" scaled="0"/>
          </a:gradFill>
          <a:ln w="9525" cap="rnd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9D234E"/>
              </a:gs>
              <a:gs pos="72000">
                <a:srgbClr val="D15779"/>
              </a:gs>
              <a:gs pos="100000">
                <a:srgbClr val="D78197"/>
              </a:gs>
            </a:gsLst>
            <a:lin ang="16200000" scaled="0"/>
          </a:gradFill>
          <a:ln w="9525" cap="rnd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D7A0AE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D297A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9D234E"/>
              </a:gs>
              <a:gs pos="72000">
                <a:srgbClr val="D15779"/>
              </a:gs>
              <a:gs pos="100000">
                <a:srgbClr val="D78197"/>
              </a:gs>
            </a:gsLst>
            <a:lin ang="16200000" scaled="0"/>
          </a:gradFill>
          <a:ln w="9525" cap="rnd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9D234E"/>
              </a:gs>
              <a:gs pos="72000">
                <a:srgbClr val="D15779"/>
              </a:gs>
              <a:gs pos="100000">
                <a:srgbClr val="D78197"/>
              </a:gs>
            </a:gsLst>
            <a:lin ang="16200000" scaled="0"/>
          </a:gradFill>
          <a:ln w="9525" cap="rnd" cmpd="sng">
            <a:solidFill>
              <a:srgbClr val="862C4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D7A0AE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D297A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ctrTitle"/>
          </p:nvPr>
        </p:nvSpPr>
        <p:spPr>
          <a:xfrm>
            <a:off x="93279" y="2081048"/>
            <a:ext cx="8911984" cy="275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b="1" dirty="0"/>
              <a:t>СУЩНОСТЬ, ОПРЕДЕЛЕНИЕ ПРОБЛЕМЫ И ПОДХОДА К ПРОВЕДЕНИЮ МАРКЕТИНГОВЫХ ИССЛЕДОВАНИЙ</a:t>
            </a:r>
            <a:endParaRPr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120651"/>
            <a:ext cx="5653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Маркетинговые исследования: кто и как их проводит </a:t>
            </a:r>
            <a:endParaRPr/>
          </a:p>
        </p:txBody>
      </p:sp>
      <p:pic>
        <p:nvPicPr>
          <p:cNvPr id="157" name="Google Shape;157;p22" descr="C:\Users\user\Desktop\Komp_MI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body" idx="1"/>
          </p:nvPr>
        </p:nvSpPr>
        <p:spPr>
          <a:xfrm>
            <a:off x="1288404" y="2635365"/>
            <a:ext cx="6933675" cy="3500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 b="1" i="1" dirty="0"/>
              <a:t>Синдицированные услуги </a:t>
            </a:r>
            <a:r>
              <a:rPr lang="ru-RU" dirty="0"/>
              <a:t>– это услуги, предлагаемые маркетинговыми исследовательскими организациям, представляющими информацию из общей базы данных различным фирмам, являющихся подписчиками их услуг.</a:t>
            </a:r>
            <a:endParaRPr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04" y="202632"/>
            <a:ext cx="6629039" cy="211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-14389" y="1412776"/>
            <a:ext cx="9252520" cy="497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5760" lvl="0" indent="-256053" algn="l" rtl="0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</a:t>
            </a:r>
            <a:r>
              <a:rPr lang="ru-RU" b="1"/>
              <a:t>Этап 1</a:t>
            </a:r>
            <a:r>
              <a:rPr lang="ru-RU"/>
              <a:t>. Определение проблемы.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</a:t>
            </a:r>
            <a:r>
              <a:rPr lang="ru-RU" b="1"/>
              <a:t>Этап 2</a:t>
            </a:r>
            <a:r>
              <a:rPr lang="ru-RU"/>
              <a:t>. Разработка подхода к решению проблемы.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</a:t>
            </a:r>
            <a:r>
              <a:rPr lang="ru-RU" b="1"/>
              <a:t>Этап 3</a:t>
            </a:r>
            <a:r>
              <a:rPr lang="ru-RU"/>
              <a:t>. Разработка плана исследования.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</a:t>
            </a:r>
            <a:r>
              <a:rPr lang="ru-RU" b="1"/>
              <a:t>Этап 4.</a:t>
            </a:r>
            <a:r>
              <a:rPr lang="ru-RU"/>
              <a:t> Полевые работы или сбор данных.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</a:t>
            </a:r>
            <a:r>
              <a:rPr lang="ru-RU" b="1"/>
              <a:t>Этап 5</a:t>
            </a:r>
            <a:r>
              <a:rPr lang="ru-RU"/>
              <a:t>. Подготовка данных и их анализ.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b="1"/>
              <a:t> Этап 6. </a:t>
            </a:r>
            <a:r>
              <a:rPr lang="ru-RU"/>
              <a:t>Подготовка отчета и его презентация.</a:t>
            </a: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Процесс маркетинговых исследований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endParaRPr/>
          </a:p>
        </p:txBody>
      </p:sp>
      <p:pic>
        <p:nvPicPr>
          <p:cNvPr id="175" name="Google Shape;175;p25" descr="C:\Users\user\Desktop\Plan_iss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107504" y="116632"/>
            <a:ext cx="8579296" cy="1143000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Факторы внешней и внутренней среды</a:t>
            </a:r>
            <a:endParaRPr/>
          </a:p>
        </p:txBody>
      </p:sp>
      <p:pic>
        <p:nvPicPr>
          <p:cNvPr id="181" name="Google Shape;181;p26" descr="C:\Users\user\Desktop\Faktor_sreda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08520" y="1484784"/>
            <a:ext cx="8784975" cy="5373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179512" y="1481328"/>
            <a:ext cx="8784976" cy="4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 b="1" i="1"/>
              <a:t>Управленческая проблема (management decision problem) </a:t>
            </a:r>
            <a:r>
              <a:rPr lang="ru-RU"/>
              <a:t>– это проблема, с которой сталкивается лицо, принимающее решение (топ-менеджер). Она формулируется вопросом типа "Что необходимо сделать лицу, принимающему решение?".</a:t>
            </a:r>
            <a:endParaRPr/>
          </a:p>
          <a:p>
            <a:pPr marL="365760" lvl="0" indent="-256032" algn="just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 b="1" i="1"/>
              <a:t>Проблема маркетингового исследования </a:t>
            </a:r>
            <a:r>
              <a:rPr lang="ru-RU"/>
              <a:t>(marketing research problem) – это проблема, связанная с тем, какая информация необходима и как ее получить наиболее эффективно.</a:t>
            </a:r>
            <a:endParaRPr/>
          </a:p>
        </p:txBody>
      </p:sp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Управленческая и маркетинговая проблемы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p28"/>
          <p:cNvGraphicFramePr/>
          <p:nvPr/>
        </p:nvGraphicFramePr>
        <p:xfrm>
          <a:off x="0" y="692696"/>
          <a:ext cx="9000050" cy="6245200"/>
        </p:xfrm>
        <a:graphic>
          <a:graphicData uri="http://schemas.openxmlformats.org/drawingml/2006/table">
            <a:tbl>
              <a:tblPr>
                <a:noFill/>
                <a:tableStyleId>{394D22D2-45F1-4E4B-84BD-107E8F4B020F}</a:tableStyleId>
              </a:tblPr>
              <a:tblGrid>
                <a:gridCol w="45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022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u="none" strike="noStrike" cap="non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Различия между двумя видами проблем:</a:t>
                      </a:r>
                      <a:endParaRPr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683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u="none" strike="noStrike" cap="none">
                          <a:solidFill>
                            <a:srgbClr val="005C7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Управленческая проблема</a:t>
                      </a:r>
                      <a:endParaRPr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u="none" strike="noStrike" cap="none">
                          <a:solidFill>
                            <a:srgbClr val="005C7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Проблема маркетингового исследования</a:t>
                      </a:r>
                      <a:endParaRPr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Следует ли выходить на рынок с новым товаром?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Определить предпочтения потребителей и их намерения приобрести новый товар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0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Должна ли быть изменена рекламная кампания?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Определить эффективность проводимой рекламной кампании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Должна ли быть повышена цена данного товара?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0" u="none" strike="noStrike" cap="none">
                          <a:solidFill>
                            <a:srgbClr val="0000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Определить ценовую эластичность спроса и влияние на динамику продажи и прибыли различных вариантов ценовых изменений</a:t>
                      </a:r>
                      <a:endParaRPr/>
                    </a:p>
                  </a:txBody>
                  <a:tcPr marL="47625" marR="47625" marT="47625" marB="47625">
                    <a:lnL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683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3" name="Google Shape;193;p28"/>
          <p:cNvSpPr txBox="1">
            <a:spLocks noGrp="1"/>
          </p:cNvSpPr>
          <p:nvPr>
            <p:ph type="title"/>
          </p:nvPr>
        </p:nvSpPr>
        <p:spPr>
          <a:xfrm>
            <a:off x="539552" y="0"/>
            <a:ext cx="8229600" cy="724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251520" y="177281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l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/>
              <a:t> </a:t>
            </a:r>
            <a:r>
              <a:rPr lang="ru-RU" b="1"/>
              <a:t>Методология исследования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b="1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 b="1"/>
              <a:t> Аналитическая модель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b="1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 b="1"/>
              <a:t> Поисковые вопросы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b="1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 b="1"/>
              <a:t> Гипотезы</a:t>
            </a:r>
            <a:endParaRPr/>
          </a:p>
          <a:p>
            <a:pPr marL="365760" lvl="0" indent="-139446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endParaRPr b="1"/>
          </a:p>
          <a:p>
            <a:pPr marL="365760" lvl="0" indent="-256032" algn="l" rtl="0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ru-RU" b="1"/>
              <a:t> Релевантные характеристики</a:t>
            </a:r>
            <a:endParaRPr/>
          </a:p>
        </p:txBody>
      </p:sp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359249" cy="1700808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Подход к проведению маркетинговых исследований: компоненты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32823" y="836712"/>
            <a:ext cx="9110045" cy="5376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5760" lvl="0" indent="-148211" algn="l" rtl="0">
              <a:spcBef>
                <a:spcPts val="0"/>
              </a:spcBef>
              <a:spcAft>
                <a:spcPts val="0"/>
              </a:spcAft>
              <a:buSzPct val="68000"/>
              <a:buNone/>
            </a:pP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1.Понятие маркетингового исследования и его функции;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2.Классификация маркетинговых исследований;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3.Роль маркетинговых исследований в маркетинговой информационной системе и системе поддержки принятия решений;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4.Маркетинговые исследования: кто и как их проводит 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5.Процесс маркетинговых исследований 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6.Факторы внешней и внутренней среды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7.Управленческая и маркетинговая проблемы;</a:t>
            </a:r>
            <a:endParaRPr dirty="0"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 dirty="0"/>
              <a:t>8.Подход к проведению маркетинговых исследований: компоненты </a:t>
            </a:r>
            <a:endParaRPr dirty="0"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dirty="0"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dirty="0"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 dirty="0"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-108520" y="0"/>
            <a:ext cx="9252520" cy="1143000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Вопросы для изучения: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526568" y="274256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Маркетинговые исследования 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marketing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research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- это систематическое и объективное выявление, сбор, анализ, распространение и использование информации для повышения эффективности идентификации( соответствия)  и решения маркетинговых проблем (возможностей)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24" y="505330"/>
            <a:ext cx="5653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79512" y="1268760"/>
            <a:ext cx="8964488" cy="497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53" algn="just" rtl="0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становление связи потребителей, клиентов и общества с маркетологом посредством информации, которая используется для установления и определения маркетинговых возможностей и проблем;</a:t>
            </a:r>
            <a:endParaRPr/>
          </a:p>
          <a:p>
            <a:pPr marL="365760" lvl="0" indent="-148211" algn="just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выработка, совершенствования и оценки маркетинговых действий;</a:t>
            </a:r>
            <a:endParaRPr/>
          </a:p>
          <a:p>
            <a:pPr marL="365760" lvl="0" indent="-148211" algn="just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мониторинг эффективности маркетинговых действий;</a:t>
            </a:r>
            <a:endParaRPr/>
          </a:p>
          <a:p>
            <a:pPr marL="365760" lvl="0" indent="-148211" algn="just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just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улучшение понимания маркетинга как процесса.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 i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Функции маркетинговых исследований: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 i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Классификация маркетинговых исследований</a:t>
            </a:r>
            <a:endParaRPr/>
          </a:p>
        </p:txBody>
      </p:sp>
      <p:pic>
        <p:nvPicPr>
          <p:cNvPr id="127" name="Google Shape;127;p17" descr="C:\Users\user\Desktop\Klass_MI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556792"/>
            <a:ext cx="9144000" cy="5301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body" idx="1"/>
          </p:nvPr>
        </p:nvSpPr>
        <p:spPr>
          <a:xfrm>
            <a:off x="0" y="1268760"/>
            <a:ext cx="9144000" cy="4738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5760" lvl="0" indent="-148211" algn="l" rtl="0">
              <a:spcBef>
                <a:spcPts val="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I. Исследование для проведения сегментации.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II. Исследование товара.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III. Исследования для разработки цены.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IV. Исследования для разработки системы продвижения.</a:t>
            </a:r>
            <a:endParaRPr/>
          </a:p>
          <a:p>
            <a:pPr marL="365760" lvl="0" indent="-148211" algn="l" rtl="0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endParaRPr/>
          </a:p>
          <a:p>
            <a:pPr marL="365760" lvl="0" indent="-256053" algn="l" rtl="0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ru-RU"/>
              <a:t> V. Исследования для решений по распределению.</a:t>
            </a:r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ru-RU" i="1"/>
              <a:t>Маркетинговые исследования для решения проблемы:</a:t>
            </a:r>
            <a:r>
              <a:rPr lang="ru-RU"/>
              <a:t/>
            </a:r>
            <a:br>
              <a:rPr lang="ru-RU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0" y="2060848"/>
            <a:ext cx="896448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 b="1" i="1"/>
              <a:t>Маркетинговая информационная система (Marketing Information System - MIS) </a:t>
            </a:r>
            <a:r>
              <a:rPr lang="ru-RU"/>
              <a:t>- формализованный порядок действий для получения, анализа, хранения и распространения на регулярной основе необходимой информации для лиц, ответственных за принятие решений в сфере маркетинга.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784976" cy="1354162"/>
          </a:xfrm>
          <a:prstGeom prst="rect">
            <a:avLst/>
          </a:prstGeom>
          <a:gradFill>
            <a:gsLst>
              <a:gs pos="0">
                <a:srgbClr val="E896AA"/>
              </a:gs>
              <a:gs pos="65000">
                <a:srgbClr val="F9C9D3"/>
              </a:gs>
              <a:gs pos="100000">
                <a:srgbClr val="FED7E0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ucida Sans"/>
              <a:buNone/>
            </a:pPr>
            <a:r>
              <a:rPr lang="ru-RU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ru-RU" sz="31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Роль маркетинговых исследований в маркетинговой информационной системе и системе поддержки принятия решений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529720" y="2308071"/>
            <a:ext cx="8015190" cy="5367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ru-RU" b="1" i="1" dirty="0"/>
              <a:t>Система поддержки принятия решений (</a:t>
            </a:r>
            <a:r>
              <a:rPr lang="ru-RU" b="1" i="1" dirty="0" err="1"/>
              <a:t>Decision</a:t>
            </a:r>
            <a:r>
              <a:rPr lang="ru-RU" b="1" i="1" dirty="0"/>
              <a:t> </a:t>
            </a:r>
            <a:r>
              <a:rPr lang="ru-RU" b="1" i="1" dirty="0" err="1"/>
              <a:t>Support</a:t>
            </a:r>
            <a:r>
              <a:rPr lang="ru-RU" b="1" i="1" dirty="0"/>
              <a:t> </a:t>
            </a:r>
            <a:r>
              <a:rPr lang="ru-RU" b="1" i="1" dirty="0" err="1"/>
              <a:t>System</a:t>
            </a:r>
            <a:r>
              <a:rPr lang="ru-RU" b="1" i="1" dirty="0"/>
              <a:t> - DSS) </a:t>
            </a:r>
            <a:r>
              <a:rPr lang="ru-RU" dirty="0"/>
              <a:t>- информационная система, которая позволяет лицам, принимающим решения, взаимодействовать непосредственно как с базами данных, так и моделями анализа. </a:t>
            </a:r>
            <a:endParaRPr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120651"/>
            <a:ext cx="5653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endParaRPr/>
          </a:p>
        </p:txBody>
      </p:sp>
      <p:pic>
        <p:nvPicPr>
          <p:cNvPr id="151" name="Google Shape;151;p21" descr="C:\Users\user\Desktop\MIS_SPPR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3676" y="0"/>
            <a:ext cx="9361040" cy="6835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ткрытая">
  <a:themeElements>
    <a:clrScheme name="Изящная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Экран (4:3)</PresentationFormat>
  <Paragraphs>73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Lucida Sans</vt:lpstr>
      <vt:lpstr>Noto Sans Symbols</vt:lpstr>
      <vt:lpstr>Verdana</vt:lpstr>
      <vt:lpstr>Открытая</vt:lpstr>
      <vt:lpstr>СУЩНОСТЬ, ОПРЕДЕЛЕНИЕ ПРОБЛЕМЫ И ПОДХОДА К ПРОВЕДЕНИЮ МАРКЕТИНГОВЫХ ИССЛЕДОВАНИЙ</vt:lpstr>
      <vt:lpstr>Вопросы для изучения:</vt:lpstr>
      <vt:lpstr>Презентация PowerPoint</vt:lpstr>
      <vt:lpstr>Функции маркетинговых исследований:</vt:lpstr>
      <vt:lpstr>Классификация маркетинговых исследований</vt:lpstr>
      <vt:lpstr>Маркетинговые исследования для решения проблемы: </vt:lpstr>
      <vt:lpstr> Роль маркетинговых исследований в маркетинговой информационной системе и системе поддержки принятия решений </vt:lpstr>
      <vt:lpstr>Презентация PowerPoint</vt:lpstr>
      <vt:lpstr>Презентация PowerPoint</vt:lpstr>
      <vt:lpstr>Маркетинговые исследования: кто и как их проводит </vt:lpstr>
      <vt:lpstr>Презентация PowerPoint</vt:lpstr>
      <vt:lpstr>Процесс маркетинговых исследований </vt:lpstr>
      <vt:lpstr>Презентация PowerPoint</vt:lpstr>
      <vt:lpstr>Факторы внешней и внутренней среды</vt:lpstr>
      <vt:lpstr>Управленческая и маркетинговая проблемы</vt:lpstr>
      <vt:lpstr>Презентация PowerPoint</vt:lpstr>
      <vt:lpstr>Подход к проведению маркетинговых исследований: компоненты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СУЩНОСТЬ, ОПРЕДЕЛЕНИЕ ПРОБЛЕМЫ И ПОДХОДА К ПРОВЕДЕНИЮ МАРКЕТИНГОВЫХ ИССЛЕДОВАНИЙ</dc:title>
  <cp:lastModifiedBy>Елена</cp:lastModifiedBy>
  <cp:revision>1</cp:revision>
  <dcterms:modified xsi:type="dcterms:W3CDTF">2023-06-15T16:03:52Z</dcterms:modified>
</cp:coreProperties>
</file>