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FFFFCC"/>
    <a:srgbClr val="FFF2CC"/>
    <a:srgbClr val="FBF9E1"/>
    <a:srgbClr val="F1E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7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4DB2-8EC5-42A9-88B3-200A1781A6BB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678-D5E0-494C-88F9-1A4FC4C4C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0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Предприятия, коммерческие организации и фирмы.</a:t>
            </a:r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805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7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1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122239"/>
            <a:ext cx="11247967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14.12.2012</a:t>
            </a: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Общий менеджмент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01694-6B18-4E56-ACF4-8635EEC80A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540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5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4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9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1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9505-2C48-40E4-BFD8-974F600314BA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01D5-6354-4007-AAA8-BFC8E7BE1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2025" y="1851025"/>
            <a:ext cx="7772400" cy="2446338"/>
          </a:xfrm>
        </p:spPr>
        <p:txBody>
          <a:bodyPr/>
          <a:lstStyle/>
          <a:p>
            <a:pPr eaLnBrk="1" hangingPunct="1"/>
            <a:r>
              <a:rPr lang="ru-RU" altLang="ru-RU" sz="4800" dirty="0">
                <a:solidFill>
                  <a:srgbClr val="875B1B"/>
                </a:solidFill>
              </a:rPr>
              <a:t>Предпринимательское мышление или общий менеджмент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08664" y="4602163"/>
            <a:ext cx="4751387" cy="1655762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3000">
                <a:solidFill>
                  <a:srgbClr val="CC9900"/>
                </a:solidFill>
              </a:rPr>
              <a:t>Автор</a:t>
            </a:r>
            <a:r>
              <a:rPr lang="en-US" altLang="ru-RU" sz="3000">
                <a:solidFill>
                  <a:srgbClr val="CC9900"/>
                </a:solidFill>
              </a:rPr>
              <a:t> -</a:t>
            </a:r>
            <a:r>
              <a:rPr lang="ru-RU" altLang="ru-RU" sz="3000">
                <a:solidFill>
                  <a:srgbClr val="CC990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3000">
                <a:solidFill>
                  <a:srgbClr val="CC9900"/>
                </a:solidFill>
              </a:rPr>
              <a:t>Вязьмина-Веремьёва Елена Александровна </a:t>
            </a:r>
            <a:endParaRPr lang="en-US" altLang="ru-RU" sz="3000">
              <a:solidFill>
                <a:srgbClr val="CC9900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altLang="ru-RU" sz="3000">
                <a:solidFill>
                  <a:srgbClr val="CC9900"/>
                </a:solidFill>
              </a:rPr>
              <a:t>2023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048000" y="304801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ru-RU" sz="2400">
                <a:latin typeface="Times New Roman" panose="02020603050405020304" pitchFamily="18" charset="0"/>
              </a:rPr>
              <a:t/>
            </a:r>
            <a:br>
              <a:rPr kumimoji="1" lang="en-US" altLang="ru-RU" sz="2400">
                <a:latin typeface="Times New Roman" panose="02020603050405020304" pitchFamily="18" charset="0"/>
              </a:rPr>
            </a:b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2352675" y="609601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ru-RU" sz="2400">
                <a:latin typeface="Times New Roman" panose="02020603050405020304" pitchFamily="18" charset="0"/>
              </a:rPr>
              <a:t/>
            </a:r>
            <a:br>
              <a:rPr kumimoji="1" lang="en-US" altLang="ru-RU" sz="2400">
                <a:latin typeface="Times New Roman" panose="02020603050405020304" pitchFamily="18" charset="0"/>
              </a:rPr>
            </a:b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743200" y="457201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ru-RU" sz="2400">
                <a:latin typeface="Times New Roman" panose="02020603050405020304" pitchFamily="18" charset="0"/>
              </a:rPr>
              <a:t/>
            </a:r>
            <a:br>
              <a:rPr kumimoji="1" lang="en-US" altLang="ru-RU" sz="2400">
                <a:latin typeface="Times New Roman" panose="02020603050405020304" pitchFamily="18" charset="0"/>
              </a:rPr>
            </a:br>
            <a:endParaRPr kumimoji="1" lang="ru-RU" altLang="ru-RU" sz="2400">
              <a:latin typeface="Times New Roman" panose="02020603050405020304" pitchFamily="18" charset="0"/>
            </a:endParaRPr>
          </a:p>
        </p:txBody>
      </p:sp>
      <p:pic>
        <p:nvPicPr>
          <p:cNvPr id="512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20651"/>
            <a:ext cx="5653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77315"/>
      </p:ext>
    </p:extLst>
  </p:cSld>
  <p:clrMapOvr>
    <a:masterClrMapping/>
  </p:clrMapOvr>
  <p:transition advTm="8304"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utoUpdateAnimBg="0"/>
      <p:bldP spid="5652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BF16A62-5145-4213-B134-627634C0FE50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127251"/>
            <a:ext cx="8964613" cy="792163"/>
          </a:xfrm>
        </p:spPr>
        <p:txBody>
          <a:bodyPr/>
          <a:lstStyle/>
          <a:p>
            <a:pPr marL="914400" indent="-914400">
              <a:buFontTx/>
              <a:buAutoNum type="arabicPeriod"/>
            </a:pPr>
            <a:r>
              <a:rPr lang="ru-RU" altLang="ru-RU" b="1" dirty="0" smtClean="0">
                <a:solidFill>
                  <a:srgbClr val="996633"/>
                </a:solidFill>
              </a:rPr>
              <a:t>ВВЕДЕНИЕ   В   МЕНЕДЖМЕНТ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2021" y="3101976"/>
            <a:ext cx="8075852" cy="275665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	</a:t>
            </a:r>
            <a:r>
              <a:rPr lang="ru-RU" altLang="ru-RU" sz="3600" i="1" dirty="0" smtClean="0">
                <a:solidFill>
                  <a:srgbClr val="996633"/>
                </a:solidFill>
              </a:rPr>
              <a:t>«Знать, чтобы предвидеть; предвидеть, чтобы управлять».</a:t>
            </a:r>
            <a:r>
              <a:rPr lang="en-US" altLang="ru-RU" sz="3600" dirty="0" smtClean="0">
                <a:solidFill>
                  <a:srgbClr val="996633"/>
                </a:solidFill>
              </a:rPr>
              <a:t/>
            </a:r>
            <a:br>
              <a:rPr lang="en-US" altLang="ru-RU" sz="3600" dirty="0" smtClean="0">
                <a:solidFill>
                  <a:srgbClr val="996633"/>
                </a:solidFill>
              </a:rPr>
            </a:br>
            <a:r>
              <a:rPr lang="en-US" altLang="ru-RU" sz="3600" dirty="0" smtClean="0">
                <a:solidFill>
                  <a:srgbClr val="996633"/>
                </a:solidFill>
              </a:rPr>
              <a:t>			</a:t>
            </a:r>
            <a:r>
              <a:rPr lang="ru-RU" altLang="ru-RU" sz="3600" dirty="0" err="1" smtClean="0">
                <a:solidFill>
                  <a:srgbClr val="996633"/>
                </a:solidFill>
              </a:rPr>
              <a:t>О.Конт</a:t>
            </a:r>
            <a:r>
              <a:rPr lang="ru-RU" altLang="ru-RU" sz="3600" dirty="0" smtClean="0">
                <a:solidFill>
                  <a:srgbClr val="996633"/>
                </a:solidFill>
              </a:rPr>
              <a:t> </a:t>
            </a:r>
            <a:br>
              <a:rPr lang="ru-RU" altLang="ru-RU" sz="3600" dirty="0" smtClean="0">
                <a:solidFill>
                  <a:srgbClr val="996633"/>
                </a:solidFill>
              </a:rPr>
            </a:br>
            <a:r>
              <a:rPr lang="ru-RU" altLang="ru-RU" sz="3600" dirty="0" smtClean="0">
                <a:solidFill>
                  <a:srgbClr val="996633"/>
                </a:solidFill>
              </a:rPr>
              <a:t>		(французский философ)</a:t>
            </a:r>
            <a:endParaRPr lang="ru-RU" altLang="ru-RU" sz="3600" i="1" dirty="0" smtClean="0">
              <a:solidFill>
                <a:srgbClr val="996633"/>
              </a:solidFill>
            </a:endParaRPr>
          </a:p>
        </p:txBody>
      </p:sp>
      <p:pic>
        <p:nvPicPr>
          <p:cNvPr id="1536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85726"/>
            <a:ext cx="58324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3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5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C8BB467-A736-4DC5-9480-1A41DEEE18BC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grpSp>
        <p:nvGrpSpPr>
          <p:cNvPr id="1308687" name="Group 15"/>
          <p:cNvGrpSpPr>
            <a:grpSpLocks/>
          </p:cNvGrpSpPr>
          <p:nvPr/>
        </p:nvGrpSpPr>
        <p:grpSpPr bwMode="auto">
          <a:xfrm>
            <a:off x="5735638" y="3409951"/>
            <a:ext cx="4826000" cy="1382713"/>
            <a:chOff x="2654" y="1491"/>
            <a:chExt cx="2971" cy="793"/>
          </a:xfrm>
        </p:grpSpPr>
        <p:sp>
          <p:nvSpPr>
            <p:cNvPr id="18443" name="AutoShape 12"/>
            <p:cNvSpPr>
              <a:spLocks noChangeArrowheads="1"/>
            </p:cNvSpPr>
            <p:nvPr/>
          </p:nvSpPr>
          <p:spPr bwMode="auto">
            <a:xfrm rot="-2756177">
              <a:off x="2326" y="1892"/>
              <a:ext cx="720" cy="64"/>
            </a:xfrm>
            <a:prstGeom prst="rightArrow">
              <a:avLst>
                <a:gd name="adj1" fmla="val 50000"/>
                <a:gd name="adj2" fmla="val 281250"/>
              </a:avLst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>
                      <a:alpha val="5803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18444" name="Text Box 9"/>
            <p:cNvSpPr txBox="1">
              <a:spLocks noChangeArrowheads="1"/>
            </p:cNvSpPr>
            <p:nvPr/>
          </p:nvSpPr>
          <p:spPr bwMode="auto">
            <a:xfrm>
              <a:off x="2948" y="1491"/>
              <a:ext cx="2677" cy="476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>
                      <a:alpha val="5803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i="1">
                  <a:solidFill>
                    <a:srgbClr val="996633"/>
                  </a:solidFill>
                </a:rPr>
                <a:t>Menager</a:t>
              </a:r>
              <a:r>
                <a:rPr lang="en-US" altLang="ru-RU" sz="2400">
                  <a:solidFill>
                    <a:srgbClr val="996633"/>
                  </a:solidFill>
                </a:rPr>
                <a:t> (</a:t>
              </a:r>
              <a:r>
                <a:rPr lang="ru-RU" altLang="ru-RU" sz="2400">
                  <a:solidFill>
                    <a:srgbClr val="996633"/>
                  </a:solidFill>
                </a:rPr>
                <a:t>франц.) - ведение домашнего хозяйства</a:t>
              </a:r>
            </a:p>
          </p:txBody>
        </p:sp>
      </p:grpSp>
      <p:grpSp>
        <p:nvGrpSpPr>
          <p:cNvPr id="1308686" name="Group 14"/>
          <p:cNvGrpSpPr>
            <a:grpSpLocks/>
          </p:cNvGrpSpPr>
          <p:nvPr/>
        </p:nvGrpSpPr>
        <p:grpSpPr bwMode="auto">
          <a:xfrm>
            <a:off x="5313363" y="4830764"/>
            <a:ext cx="5073650" cy="1570037"/>
            <a:chOff x="2299" y="2697"/>
            <a:chExt cx="3370" cy="808"/>
          </a:xfrm>
        </p:grpSpPr>
        <p:sp>
          <p:nvSpPr>
            <p:cNvPr id="18441" name="AutoShape 13"/>
            <p:cNvSpPr>
              <a:spLocks noChangeArrowheads="1"/>
            </p:cNvSpPr>
            <p:nvPr/>
          </p:nvSpPr>
          <p:spPr bwMode="auto">
            <a:xfrm rot="2582981">
              <a:off x="2299" y="2780"/>
              <a:ext cx="681" cy="65"/>
            </a:xfrm>
            <a:prstGeom prst="rightArrow">
              <a:avLst>
                <a:gd name="adj1" fmla="val 50000"/>
                <a:gd name="adj2" fmla="val 261923"/>
              </a:avLst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>
                      <a:alpha val="5803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880" y="2697"/>
              <a:ext cx="2789" cy="808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>
                      <a:alpha val="58038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i="1">
                  <a:solidFill>
                    <a:srgbClr val="996633"/>
                  </a:solidFill>
                </a:rPr>
                <a:t>Maneggiare (</a:t>
              </a:r>
              <a:r>
                <a:rPr lang="ru-RU" altLang="ru-RU" sz="2400" i="1">
                  <a:solidFill>
                    <a:srgbClr val="996633"/>
                  </a:solidFill>
                </a:rPr>
                <a:t>итал.)</a:t>
              </a:r>
              <a:r>
                <a:rPr lang="ru-RU" altLang="ru-RU" sz="2400">
                  <a:solidFill>
                    <a:srgbClr val="996633"/>
                  </a:solidFill>
                </a:rPr>
                <a:t> – умение управлять лошадью, искусство выездки</a:t>
              </a:r>
            </a:p>
          </p:txBody>
        </p:sp>
      </p:grpSp>
      <p:sp>
        <p:nvSpPr>
          <p:cNvPr id="18438" name="Rectangle 16"/>
          <p:cNvSpPr>
            <a:spLocks noGrp="1" noChangeArrowheads="1"/>
          </p:cNvSpPr>
          <p:nvPr>
            <p:ph type="title"/>
          </p:nvPr>
        </p:nvSpPr>
        <p:spPr>
          <a:xfrm>
            <a:off x="1709739" y="1958975"/>
            <a:ext cx="8785225" cy="1017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>
                <a:solidFill>
                  <a:srgbClr val="996633"/>
                </a:solidFill>
              </a:rPr>
              <a:t>Схема происхождения</a:t>
            </a:r>
            <a:br>
              <a:rPr lang="ru-RU" altLang="ru-RU" smtClean="0">
                <a:solidFill>
                  <a:srgbClr val="996633"/>
                </a:solidFill>
              </a:rPr>
            </a:br>
            <a:r>
              <a:rPr lang="ru-RU" altLang="ru-RU" smtClean="0">
                <a:solidFill>
                  <a:srgbClr val="996633"/>
                </a:solidFill>
              </a:rPr>
              <a:t> термина менеджер</a:t>
            </a:r>
          </a:p>
        </p:txBody>
      </p:sp>
      <p:sp>
        <p:nvSpPr>
          <p:cNvPr id="1308678" name="Text Box 6"/>
          <p:cNvSpPr txBox="1">
            <a:spLocks noChangeArrowheads="1"/>
          </p:cNvSpPr>
          <p:nvPr/>
        </p:nvSpPr>
        <p:spPr bwMode="auto">
          <a:xfrm>
            <a:off x="1847851" y="4159251"/>
            <a:ext cx="3529013" cy="8477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996633"/>
                </a:solidFill>
              </a:rPr>
              <a:t>«</a:t>
            </a:r>
            <a:r>
              <a:rPr lang="en-US" altLang="ru-RU" sz="2400" i="1">
                <a:solidFill>
                  <a:srgbClr val="996633"/>
                </a:solidFill>
              </a:rPr>
              <a:t>Manus</a:t>
            </a:r>
            <a:r>
              <a:rPr lang="ru-RU" altLang="ru-RU" sz="2400" i="1">
                <a:solidFill>
                  <a:srgbClr val="996633"/>
                </a:solidFill>
              </a:rPr>
              <a:t>» (лат.)</a:t>
            </a:r>
            <a:r>
              <a:rPr lang="ru-RU" altLang="ru-RU" sz="2400">
                <a:solidFill>
                  <a:srgbClr val="996633"/>
                </a:solidFill>
              </a:rPr>
              <a:t> – рука </a:t>
            </a:r>
            <a:br>
              <a:rPr lang="ru-RU" altLang="ru-RU" sz="2400">
                <a:solidFill>
                  <a:srgbClr val="996633"/>
                </a:solidFill>
              </a:rPr>
            </a:br>
            <a:r>
              <a:rPr lang="ru-RU" altLang="ru-RU" sz="2400">
                <a:solidFill>
                  <a:srgbClr val="996633"/>
                </a:solidFill>
              </a:rPr>
              <a:t>(сравни руководить)</a:t>
            </a:r>
          </a:p>
        </p:txBody>
      </p:sp>
      <p:pic>
        <p:nvPicPr>
          <p:cNvPr id="1844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15888"/>
            <a:ext cx="5256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945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D0E6F85-172E-4D1B-97EE-E2B0D022FFF0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260351"/>
            <a:ext cx="8713787" cy="6126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3"/>
          <p:cNvSpPr>
            <a:spLocks noGrp="1"/>
          </p:cNvSpPr>
          <p:nvPr>
            <p:ph type="dt" sz="quarter" idx="10"/>
          </p:nvPr>
        </p:nvSpPr>
        <p:spPr>
          <a:xfrm>
            <a:off x="2063750" y="6276975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048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12125" y="628650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0A84BA5-0C1F-48B3-9A70-285311FBB3C6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1" y="2565400"/>
            <a:ext cx="8435975" cy="34559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>
                <a:solidFill>
                  <a:srgbClr val="996633"/>
                </a:solidFill>
              </a:rPr>
              <a:t>В </a:t>
            </a:r>
            <a:r>
              <a:rPr lang="ru-RU" altLang="ru-RU" sz="2400" b="1">
                <a:solidFill>
                  <a:srgbClr val="996633"/>
                </a:solidFill>
              </a:rPr>
              <a:t>государственном управлении</a:t>
            </a:r>
            <a:r>
              <a:rPr lang="ru-RU" altLang="ru-RU" sz="2400">
                <a:solidFill>
                  <a:srgbClr val="996633"/>
                </a:solidFill>
              </a:rPr>
              <a:t> используют глаголы</a:t>
            </a:r>
            <a:r>
              <a:rPr lang="ru-RU" altLang="ru-RU" sz="2400" b="1">
                <a:solidFill>
                  <a:srgbClr val="996633"/>
                </a:solidFill>
              </a:rPr>
              <a:t> </a:t>
            </a:r>
            <a:r>
              <a:rPr lang="en-US" altLang="ru-RU" sz="2400" b="1">
                <a:solidFill>
                  <a:srgbClr val="996633"/>
                </a:solidFill>
              </a:rPr>
              <a:t>to rule</a:t>
            </a:r>
            <a:r>
              <a:rPr lang="ru-RU" altLang="ru-RU" sz="2400" b="1">
                <a:solidFill>
                  <a:srgbClr val="996633"/>
                </a:solidFill>
              </a:rPr>
              <a:t>, </a:t>
            </a:r>
            <a:r>
              <a:rPr lang="en-US" altLang="ru-RU" sz="2400" b="1">
                <a:solidFill>
                  <a:srgbClr val="996633"/>
                </a:solidFill>
              </a:rPr>
              <a:t>to govern </a:t>
            </a:r>
            <a:r>
              <a:rPr lang="ru-RU" altLang="ru-RU" sz="2400">
                <a:solidFill>
                  <a:srgbClr val="996633"/>
                </a:solidFill>
              </a:rPr>
              <a:t>(англ.), означающие – править (на государственном уровне), регулировать, издавать постановление.</a:t>
            </a:r>
            <a:endParaRPr lang="en-US" altLang="ru-RU" sz="2400">
              <a:solidFill>
                <a:srgbClr val="996633"/>
              </a:solidFill>
            </a:endParaRPr>
          </a:p>
          <a:p>
            <a:pPr marL="0" indent="0">
              <a:buNone/>
            </a:pPr>
            <a:r>
              <a:rPr lang="ru-RU" altLang="ru-RU" sz="2400">
                <a:solidFill>
                  <a:srgbClr val="996633"/>
                </a:solidFill>
              </a:rPr>
              <a:t>Глагол </a:t>
            </a:r>
            <a:r>
              <a:rPr lang="en-US" altLang="ru-RU" sz="2400" b="1">
                <a:solidFill>
                  <a:srgbClr val="996633"/>
                </a:solidFill>
              </a:rPr>
              <a:t>to control </a:t>
            </a:r>
            <a:r>
              <a:rPr lang="ru-RU" altLang="ru-RU" sz="2400">
                <a:solidFill>
                  <a:srgbClr val="996633"/>
                </a:solidFill>
              </a:rPr>
              <a:t>(англ.)</a:t>
            </a:r>
            <a:r>
              <a:rPr lang="ru-RU" altLang="ru-RU" sz="2400" b="1">
                <a:solidFill>
                  <a:srgbClr val="996633"/>
                </a:solidFill>
              </a:rPr>
              <a:t> – </a:t>
            </a:r>
            <a:r>
              <a:rPr lang="ru-RU" altLang="ru-RU" sz="2400">
                <a:solidFill>
                  <a:srgbClr val="996633"/>
                </a:solidFill>
              </a:rPr>
              <a:t>контролировать, проверять, сдерживать, проверять расходование средств, употребляется при и управлении фирмой, и при управлении государством.</a:t>
            </a:r>
          </a:p>
        </p:txBody>
      </p:sp>
      <p:pic>
        <p:nvPicPr>
          <p:cNvPr id="2048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60351"/>
            <a:ext cx="640873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3"/>
          <p:cNvSpPr>
            <a:spLocks noGrp="1"/>
          </p:cNvSpPr>
          <p:nvPr>
            <p:ph type="dt" sz="quarter" idx="10"/>
          </p:nvPr>
        </p:nvSpPr>
        <p:spPr>
          <a:xfrm>
            <a:off x="1992313" y="6189663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80EA30C-6D49-4886-9FD5-4E094A246CF8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1" y="2019301"/>
            <a:ext cx="8435975" cy="78581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6633"/>
                </a:solidFill>
              </a:rPr>
              <a:t>Причины появления менеджмента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2997200"/>
            <a:ext cx="8039100" cy="28082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996633"/>
                </a:solidFill>
              </a:rPr>
              <a:t>необходимость контролировать и дисциплинировать рабочих,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996633"/>
                </a:solidFill>
              </a:rPr>
              <a:t>необходимость решения функциональных проблем на крупных предприятиях,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996633"/>
                </a:solidFill>
              </a:rPr>
              <a:t>идентификация интересов менеджеров. </a:t>
            </a:r>
          </a:p>
        </p:txBody>
      </p:sp>
      <p:pic>
        <p:nvPicPr>
          <p:cNvPr id="2151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5888"/>
            <a:ext cx="58324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253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4E63CF7-290B-4E07-A51C-1FA93A2FC2CE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title"/>
          </p:nvPr>
        </p:nvSpPr>
        <p:spPr>
          <a:xfrm>
            <a:off x="1978026" y="1768476"/>
            <a:ext cx="8653463" cy="792163"/>
          </a:xfrm>
          <a:solidFill>
            <a:srgbClr val="FFFBE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kumimoji="1" lang="ru-RU" altLang="ru-RU" b="0" dirty="0" smtClean="0">
                <a:solidFill>
                  <a:srgbClr val="996633"/>
                </a:solidFill>
              </a:rPr>
              <a:t>О</a:t>
            </a:r>
            <a:r>
              <a:rPr kumimoji="1" lang="en-US" altLang="ru-RU" b="0" dirty="0" err="1" smtClean="0">
                <a:solidFill>
                  <a:srgbClr val="996633"/>
                </a:solidFill>
              </a:rPr>
              <a:t>пределение</a:t>
            </a:r>
            <a:r>
              <a:rPr kumimoji="1" lang="ru-RU" altLang="ru-RU" b="0" dirty="0" smtClean="0">
                <a:solidFill>
                  <a:srgbClr val="996633"/>
                </a:solidFill>
              </a:rPr>
              <a:t> термина</a:t>
            </a:r>
            <a:r>
              <a:rPr kumimoji="1" lang="en-US" altLang="ru-RU" b="0" dirty="0" smtClean="0">
                <a:solidFill>
                  <a:srgbClr val="996633"/>
                </a:solidFill>
              </a:rPr>
              <a:t> </a:t>
            </a:r>
            <a:r>
              <a:rPr kumimoji="1" lang="ru-RU" altLang="ru-RU" b="0" dirty="0" smtClean="0">
                <a:solidFill>
                  <a:srgbClr val="996633"/>
                </a:solidFill>
              </a:rPr>
              <a:t>«</a:t>
            </a:r>
            <a:r>
              <a:rPr kumimoji="1" lang="en-US" altLang="ru-RU" b="0" dirty="0" err="1" smtClean="0">
                <a:solidFill>
                  <a:srgbClr val="996633"/>
                </a:solidFill>
              </a:rPr>
              <a:t>менеджмент</a:t>
            </a:r>
            <a:r>
              <a:rPr kumimoji="1" lang="ru-RU" altLang="ru-RU" b="0" dirty="0" smtClean="0">
                <a:solidFill>
                  <a:srgbClr val="996633"/>
                </a:solidFill>
              </a:rPr>
              <a:t>»</a:t>
            </a:r>
            <a:r>
              <a:rPr kumimoji="1" lang="en-US" altLang="ru-RU" b="0" dirty="0" smtClean="0">
                <a:solidFill>
                  <a:srgbClr val="996633"/>
                </a:solidFill>
              </a:rPr>
              <a:t>:</a:t>
            </a:r>
            <a:endParaRPr kumimoji="1" lang="ru-RU" altLang="ru-RU" b="0" dirty="0" smtClean="0">
              <a:solidFill>
                <a:srgbClr val="996633"/>
              </a:solidFill>
            </a:endParaRPr>
          </a:p>
        </p:txBody>
      </p:sp>
      <p:sp>
        <p:nvSpPr>
          <p:cNvPr id="22533" name="Rectangle 1071"/>
          <p:cNvSpPr>
            <a:spLocks noGrp="1" noChangeArrowheads="1"/>
          </p:cNvSpPr>
          <p:nvPr>
            <p:ph type="body" idx="1"/>
          </p:nvPr>
        </p:nvSpPr>
        <p:spPr>
          <a:xfrm>
            <a:off x="1992314" y="2820988"/>
            <a:ext cx="8353425" cy="3384550"/>
          </a:xfrm>
          <a:solidFill>
            <a:srgbClr val="FFFBEF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kumimoji="1" lang="ru-RU" altLang="ru-RU" b="1" dirty="0"/>
              <a:t>	</a:t>
            </a:r>
            <a:r>
              <a:rPr kumimoji="1" lang="ru-RU" altLang="ru-RU" sz="2400" b="1" dirty="0">
                <a:solidFill>
                  <a:srgbClr val="996633"/>
                </a:solidFill>
              </a:rPr>
              <a:t>Менеджмент</a:t>
            </a:r>
            <a:r>
              <a:rPr kumimoji="1" lang="ru-RU" altLang="ru-RU" sz="2400" dirty="0">
                <a:solidFill>
                  <a:srgbClr val="996633"/>
                </a:solidFill>
              </a:rPr>
              <a:t> -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это</a:t>
            </a:r>
            <a:r>
              <a:rPr kumimoji="1" lang="en-US" altLang="ru-RU" sz="2400" dirty="0">
                <a:solidFill>
                  <a:srgbClr val="996633"/>
                </a:solidFill>
              </a:rPr>
              <a:t>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наука</a:t>
            </a:r>
            <a:r>
              <a:rPr kumimoji="1" lang="en-US" altLang="ru-RU" sz="2400" dirty="0">
                <a:solidFill>
                  <a:srgbClr val="996633"/>
                </a:solidFill>
              </a:rPr>
              <a:t>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управления</a:t>
            </a:r>
            <a:r>
              <a:rPr kumimoji="1" lang="en-US" altLang="ru-RU" sz="2400" dirty="0">
                <a:solidFill>
                  <a:srgbClr val="996633"/>
                </a:solidFill>
              </a:rPr>
              <a:t>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поведением</a:t>
            </a:r>
            <a:r>
              <a:rPr kumimoji="1" lang="en-US" altLang="ru-RU" sz="2400" dirty="0">
                <a:solidFill>
                  <a:srgbClr val="996633"/>
                </a:solidFill>
              </a:rPr>
              <a:t> </a:t>
            </a:r>
            <a:endParaRPr kumimoji="1" lang="ru-RU" altLang="ru-RU" sz="2400" dirty="0">
              <a:solidFill>
                <a:srgbClr val="996633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kumimoji="1" lang="en-US" altLang="ru-RU" sz="2400" dirty="0" err="1">
                <a:solidFill>
                  <a:srgbClr val="996633"/>
                </a:solidFill>
              </a:rPr>
              <a:t>работника</a:t>
            </a:r>
            <a:r>
              <a:rPr kumimoji="1" lang="en-US" altLang="ru-RU" sz="2400" dirty="0">
                <a:solidFill>
                  <a:srgbClr val="996633"/>
                </a:solidFill>
              </a:rPr>
              <a:t>, </a:t>
            </a:r>
            <a:endParaRPr kumimoji="1" lang="ru-RU" altLang="ru-RU" sz="2400" dirty="0">
              <a:solidFill>
                <a:srgbClr val="996633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kumimoji="1" lang="en-US" altLang="ru-RU" sz="2400" dirty="0" err="1">
                <a:solidFill>
                  <a:srgbClr val="996633"/>
                </a:solidFill>
              </a:rPr>
              <a:t>рабочей</a:t>
            </a:r>
            <a:r>
              <a:rPr kumimoji="1" lang="en-US" altLang="ru-RU" sz="2400" dirty="0">
                <a:solidFill>
                  <a:srgbClr val="996633"/>
                </a:solidFill>
              </a:rPr>
              <a:t>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группы</a:t>
            </a:r>
            <a:r>
              <a:rPr kumimoji="1" lang="ru-RU" altLang="ru-RU" sz="2400" dirty="0">
                <a:solidFill>
                  <a:srgbClr val="996633"/>
                </a:solidFill>
              </a:rPr>
              <a:t> (бригады),</a:t>
            </a:r>
            <a:r>
              <a:rPr kumimoji="1" lang="en-US" altLang="ru-RU" sz="2400" dirty="0">
                <a:solidFill>
                  <a:srgbClr val="996633"/>
                </a:solidFill>
              </a:rPr>
              <a:t>  </a:t>
            </a:r>
            <a:endParaRPr kumimoji="1" lang="ru-RU" altLang="ru-RU" sz="2400" dirty="0">
              <a:solidFill>
                <a:srgbClr val="996633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kumimoji="1" lang="ru-RU" altLang="ru-RU" sz="2400" dirty="0">
                <a:solidFill>
                  <a:srgbClr val="996633"/>
                </a:solidFill>
              </a:rPr>
              <a:t>фирмы, а также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kumimoji="1" lang="ru-RU" altLang="ru-RU" sz="2400" dirty="0">
                <a:solidFill>
                  <a:srgbClr val="996633"/>
                </a:solidFill>
              </a:rPr>
              <a:t>логистическими, финансовыми и информационными потоками,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kumimoji="1" lang="ru-RU" altLang="ru-RU" sz="2400" dirty="0">
                <a:solidFill>
                  <a:srgbClr val="996633"/>
                </a:solidFill>
              </a:rPr>
              <a:t>способствующая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формулированию</a:t>
            </a:r>
            <a:r>
              <a:rPr kumimoji="1" lang="en-US" altLang="ru-RU" sz="2400" dirty="0">
                <a:solidFill>
                  <a:srgbClr val="996633"/>
                </a:solidFill>
              </a:rPr>
              <a:t> и</a:t>
            </a:r>
            <a:r>
              <a:rPr kumimoji="1" lang="ru-RU" altLang="ru-RU" sz="2400" dirty="0">
                <a:solidFill>
                  <a:srgbClr val="996633"/>
                </a:solidFill>
              </a:rPr>
              <a:t>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оптимальному</a:t>
            </a:r>
            <a:r>
              <a:rPr kumimoji="1" lang="en-US" altLang="ru-RU" sz="2400" dirty="0">
                <a:solidFill>
                  <a:srgbClr val="996633"/>
                </a:solidFill>
              </a:rPr>
              <a:t> </a:t>
            </a:r>
            <a:r>
              <a:rPr kumimoji="1" lang="en-US" altLang="ru-RU" sz="2400" dirty="0" err="1">
                <a:solidFill>
                  <a:srgbClr val="996633"/>
                </a:solidFill>
              </a:rPr>
              <a:t>достижению</a:t>
            </a:r>
            <a:r>
              <a:rPr kumimoji="1" lang="en-US" altLang="ru-RU" sz="2400" dirty="0">
                <a:solidFill>
                  <a:srgbClr val="996633"/>
                </a:solidFill>
              </a:rPr>
              <a:t> </a:t>
            </a:r>
            <a:r>
              <a:rPr kumimoji="1" lang="en-US" altLang="ru-RU" sz="2400" u="sng" dirty="0" err="1">
                <a:solidFill>
                  <a:srgbClr val="996633"/>
                </a:solidFill>
              </a:rPr>
              <a:t>целей</a:t>
            </a:r>
            <a:r>
              <a:rPr kumimoji="1" lang="ru-RU" altLang="ru-RU" sz="2400" u="sng" dirty="0">
                <a:solidFill>
                  <a:srgbClr val="996633"/>
                </a:solidFill>
              </a:rPr>
              <a:t> фирмы</a:t>
            </a:r>
            <a:r>
              <a:rPr kumimoji="1" lang="ru-RU" altLang="ru-RU" sz="2400" dirty="0">
                <a:solidFill>
                  <a:srgbClr val="996633"/>
                </a:solidFill>
              </a:rPr>
              <a:t>.</a:t>
            </a:r>
            <a:endParaRPr lang="ru-RU" altLang="ru-RU" sz="2400" dirty="0">
              <a:solidFill>
                <a:srgbClr val="996633"/>
              </a:solidFill>
            </a:endParaRPr>
          </a:p>
        </p:txBody>
      </p:sp>
      <p:pic>
        <p:nvPicPr>
          <p:cNvPr id="2253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15889"/>
            <a:ext cx="53276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52055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Дата 3"/>
          <p:cNvSpPr>
            <a:spLocks noGrp="1"/>
          </p:cNvSpPr>
          <p:nvPr>
            <p:ph type="dt" sz="quarter" idx="10"/>
          </p:nvPr>
        </p:nvSpPr>
        <p:spPr>
          <a:xfrm>
            <a:off x="1992313" y="6237288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67663" y="6237288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BC3C511-EE7D-4397-A207-14388AEB9D81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9597" y="2152482"/>
            <a:ext cx="10746222" cy="379588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	</a:t>
            </a:r>
            <a:r>
              <a:rPr lang="ru-RU" altLang="ru-RU" sz="3200" i="1" dirty="0">
                <a:solidFill>
                  <a:srgbClr val="996633"/>
                </a:solidFill>
              </a:rPr>
              <a:t>«Каждый менеджер хорош ровно настолько, насколько он способен анализировать </a:t>
            </a:r>
            <a:r>
              <a:rPr lang="ru-RU" altLang="ru-RU" sz="3200" b="1" i="1" dirty="0">
                <a:solidFill>
                  <a:srgbClr val="996633"/>
                </a:solidFill>
              </a:rPr>
              <a:t>цель</a:t>
            </a:r>
            <a:r>
              <a:rPr lang="ru-RU" altLang="ru-RU" sz="3200" i="1" dirty="0">
                <a:solidFill>
                  <a:srgbClr val="996633"/>
                </a:solidFill>
              </a:rPr>
              <a:t> </a:t>
            </a:r>
            <a:r>
              <a:rPr lang="ru-RU" altLang="ru-RU" sz="3200" b="1" i="1" dirty="0">
                <a:solidFill>
                  <a:srgbClr val="996633"/>
                </a:solidFill>
              </a:rPr>
              <a:t>своей организации</a:t>
            </a:r>
            <a:r>
              <a:rPr lang="ru-RU" altLang="ru-RU" sz="3200" i="1" dirty="0">
                <a:solidFill>
                  <a:srgbClr val="996633"/>
                </a:solidFill>
              </a:rPr>
              <a:t>, а также </a:t>
            </a:r>
            <a:r>
              <a:rPr lang="ru-RU" altLang="ru-RU" sz="3200" b="1" i="1" dirty="0">
                <a:solidFill>
                  <a:srgbClr val="996633"/>
                </a:solidFill>
              </a:rPr>
              <a:t>потребности и желания людей</a:t>
            </a:r>
            <a:r>
              <a:rPr lang="ru-RU" altLang="ru-RU" sz="3200" i="1" dirty="0">
                <a:solidFill>
                  <a:srgbClr val="996633"/>
                </a:solidFill>
              </a:rPr>
              <a:t>, которые будут обеспечивать достижение этой цели».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rgbClr val="996633"/>
                </a:solidFill>
              </a:rPr>
              <a:t>					Ицхак К. </a:t>
            </a:r>
            <a:r>
              <a:rPr lang="ru-RU" altLang="ru-RU" sz="3200" dirty="0" err="1">
                <a:solidFill>
                  <a:srgbClr val="996633"/>
                </a:solidFill>
              </a:rPr>
              <a:t>Адизес</a:t>
            </a:r>
            <a:endParaRPr lang="ru-RU" altLang="ru-RU" sz="3200" dirty="0">
              <a:solidFill>
                <a:srgbClr val="996633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dirty="0">
                <a:solidFill>
                  <a:srgbClr val="996633"/>
                </a:solidFill>
              </a:rPr>
              <a:t>	«Управление жизненным циклом корпорации», СПб</a:t>
            </a:r>
            <a:r>
              <a:rPr lang="en-US" altLang="ru-RU" sz="3200" dirty="0">
                <a:solidFill>
                  <a:srgbClr val="996633"/>
                </a:solidFill>
              </a:rPr>
              <a:t>: </a:t>
            </a:r>
            <a:r>
              <a:rPr lang="ru-RU" altLang="ru-RU" sz="3200" dirty="0">
                <a:solidFill>
                  <a:srgbClr val="996633"/>
                </a:solidFill>
              </a:rPr>
              <a:t>Питер, 2008. С.190.</a:t>
            </a:r>
          </a:p>
        </p:txBody>
      </p:sp>
      <p:pic>
        <p:nvPicPr>
          <p:cNvPr id="2355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5888"/>
            <a:ext cx="58324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457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313F4B0-C090-4EAB-B372-39ACB175C153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05038"/>
            <a:ext cx="9144000" cy="8636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996633"/>
                </a:solidFill>
              </a:rPr>
              <a:t>Человеческая природа менеджмента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8543" y="3068638"/>
            <a:ext cx="9210072" cy="2970213"/>
          </a:xfrm>
        </p:spPr>
        <p:txBody>
          <a:bodyPr/>
          <a:lstStyle/>
          <a:p>
            <a:pPr marL="609600" indent="-609600">
              <a:buNone/>
            </a:pPr>
            <a:r>
              <a:rPr lang="ru-RU" altLang="ru-RU" dirty="0" smtClean="0"/>
              <a:t>	</a:t>
            </a:r>
            <a:r>
              <a:rPr lang="ru-RU" altLang="ru-RU" dirty="0">
                <a:solidFill>
                  <a:srgbClr val="996633"/>
                </a:solidFill>
              </a:rPr>
              <a:t>При формировании структур и построении бизнес-процессов необходимо учитывать, что организация – это </a:t>
            </a:r>
            <a:r>
              <a:rPr lang="ru-RU" altLang="ru-RU" b="1" dirty="0">
                <a:solidFill>
                  <a:srgbClr val="996633"/>
                </a:solidFill>
              </a:rPr>
              <a:t>совокупность ролей, личностей и их взаимоотношений</a:t>
            </a:r>
            <a:r>
              <a:rPr lang="ru-RU" altLang="ru-RU" dirty="0">
                <a:solidFill>
                  <a:srgbClr val="996633"/>
                </a:solidFill>
              </a:rPr>
              <a:t>.</a:t>
            </a:r>
          </a:p>
          <a:p>
            <a:pPr marL="609600" indent="-609600">
              <a:buNone/>
            </a:pPr>
            <a:r>
              <a:rPr lang="ru-RU" altLang="ru-RU" dirty="0">
                <a:solidFill>
                  <a:srgbClr val="996633"/>
                </a:solidFill>
              </a:rPr>
              <a:t>	Задача руководителя </a:t>
            </a:r>
            <a:r>
              <a:rPr lang="ru-RU" altLang="ru-RU" b="1" dirty="0">
                <a:solidFill>
                  <a:srgbClr val="996633"/>
                </a:solidFill>
              </a:rPr>
              <a:t>создать</a:t>
            </a:r>
            <a:r>
              <a:rPr lang="ru-RU" altLang="ru-RU" dirty="0">
                <a:solidFill>
                  <a:srgbClr val="996633"/>
                </a:solidFill>
              </a:rPr>
              <a:t> </a:t>
            </a:r>
            <a:r>
              <a:rPr lang="ru-RU" altLang="ru-RU" b="1" dirty="0">
                <a:solidFill>
                  <a:srgbClr val="996633"/>
                </a:solidFill>
              </a:rPr>
              <a:t>на фирме</a:t>
            </a:r>
            <a:r>
              <a:rPr lang="ru-RU" altLang="ru-RU" dirty="0">
                <a:solidFill>
                  <a:srgbClr val="996633"/>
                </a:solidFill>
              </a:rPr>
              <a:t> </a:t>
            </a:r>
            <a:r>
              <a:rPr lang="ru-RU" altLang="ru-RU" b="1" dirty="0">
                <a:solidFill>
                  <a:srgbClr val="996633"/>
                </a:solidFill>
              </a:rPr>
              <a:t>условия</a:t>
            </a:r>
            <a:r>
              <a:rPr lang="ru-RU" altLang="ru-RU" dirty="0">
                <a:solidFill>
                  <a:srgbClr val="996633"/>
                </a:solidFill>
              </a:rPr>
              <a:t>, помогающие людям проявить свои лучшие качества.</a:t>
            </a:r>
          </a:p>
        </p:txBody>
      </p:sp>
      <p:pic>
        <p:nvPicPr>
          <p:cNvPr id="2458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30176"/>
            <a:ext cx="58324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14.12.2012</a:t>
            </a:r>
            <a:endParaRPr lang="ru-RU" altLang="en-US" sz="1600"/>
          </a:p>
        </p:txBody>
      </p:sp>
      <p:sp>
        <p:nvSpPr>
          <p:cNvPr id="25603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600"/>
              <a:t>Общий менеджмент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AD84810-D71A-408A-831E-1233072D7E40}" type="slidenum">
              <a:rPr lang="ru-RU" altLang="en-US" sz="16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en-US" sz="1600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1050926" y="3109914"/>
            <a:ext cx="96170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chemeClr val="tx2"/>
              </a:solidFill>
            </a:endParaRPr>
          </a:p>
        </p:txBody>
      </p:sp>
      <p:sp>
        <p:nvSpPr>
          <p:cNvPr id="917508" name="Text Box 4"/>
          <p:cNvSpPr txBox="1">
            <a:spLocks noChangeArrowheads="1"/>
          </p:cNvSpPr>
          <p:nvPr/>
        </p:nvSpPr>
        <p:spPr bwMode="auto">
          <a:xfrm>
            <a:off x="5689601" y="2824163"/>
            <a:ext cx="3941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>
                <a:solidFill>
                  <a:srgbClr val="996633"/>
                </a:solidFill>
              </a:rPr>
              <a:t>Система «5</a:t>
            </a:r>
            <a:r>
              <a:rPr kumimoji="1" lang="en-US" altLang="ru-RU">
                <a:solidFill>
                  <a:srgbClr val="996633"/>
                </a:solidFill>
              </a:rPr>
              <a:t> P</a:t>
            </a:r>
            <a:r>
              <a:rPr kumimoji="1" lang="ru-RU" altLang="ru-RU">
                <a:solidFill>
                  <a:srgbClr val="996633"/>
                </a:solidFill>
              </a:rPr>
              <a:t>»</a:t>
            </a:r>
            <a:r>
              <a:rPr kumimoji="1" lang="en-US" altLang="ru-RU">
                <a:solidFill>
                  <a:srgbClr val="996633"/>
                </a:solidFill>
              </a:rPr>
              <a:t>:</a:t>
            </a:r>
            <a:endParaRPr kumimoji="1" lang="ru-RU" altLang="ru-RU">
              <a:solidFill>
                <a:srgbClr val="996633"/>
              </a:solidFill>
            </a:endParaRPr>
          </a:p>
        </p:txBody>
      </p:sp>
      <p:grpSp>
        <p:nvGrpSpPr>
          <p:cNvPr id="917523" name="Group 19"/>
          <p:cNvGrpSpPr>
            <a:grpSpLocks/>
          </p:cNvGrpSpPr>
          <p:nvPr/>
        </p:nvGrpSpPr>
        <p:grpSpPr bwMode="auto">
          <a:xfrm>
            <a:off x="1703389" y="2613025"/>
            <a:ext cx="2232025" cy="3517900"/>
            <a:chOff x="91" y="1713"/>
            <a:chExt cx="1406" cy="2216"/>
          </a:xfrm>
        </p:grpSpPr>
        <p:sp>
          <p:nvSpPr>
            <p:cNvPr id="25620" name="Text Box 6"/>
            <p:cNvSpPr txBox="1">
              <a:spLocks noChangeArrowheads="1"/>
            </p:cNvSpPr>
            <p:nvPr/>
          </p:nvSpPr>
          <p:spPr bwMode="auto">
            <a:xfrm>
              <a:off x="91" y="1713"/>
              <a:ext cx="1406" cy="10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P</a:t>
              </a:r>
              <a:r>
                <a:rPr lang="ru-RU" altLang="ru-RU" sz="2000">
                  <a:solidFill>
                    <a:srgbClr val="996633"/>
                  </a:solidFill>
                </a:rPr>
                <a:t>rofessionals</a:t>
              </a:r>
              <a:endParaRPr lang="en-US" altLang="ru-RU" sz="2000">
                <a:solidFill>
                  <a:srgbClr val="996633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rgbClr val="996633"/>
                  </a:solidFill>
                </a:rPr>
                <a:t>(профессионалы на ключевых должностях)</a:t>
              </a:r>
            </a:p>
          </p:txBody>
        </p:sp>
        <p:sp>
          <p:nvSpPr>
            <p:cNvPr id="25621" name="Text Box 7"/>
            <p:cNvSpPr txBox="1">
              <a:spLocks noChangeArrowheads="1"/>
            </p:cNvSpPr>
            <p:nvPr/>
          </p:nvSpPr>
          <p:spPr bwMode="auto">
            <a:xfrm>
              <a:off x="113" y="2951"/>
              <a:ext cx="1316" cy="9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P</a:t>
              </a:r>
              <a:r>
                <a:rPr lang="ru-RU" altLang="ru-RU" sz="2000">
                  <a:solidFill>
                    <a:srgbClr val="996633"/>
                  </a:solidFill>
                </a:rPr>
                <a:t>roject teams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rgbClr val="996633"/>
                  </a:solidFill>
                </a:rPr>
                <a:t>(сплоченные проектные команды)</a:t>
              </a:r>
            </a:p>
          </p:txBody>
        </p:sp>
      </p:grpSp>
      <p:grpSp>
        <p:nvGrpSpPr>
          <p:cNvPr id="917524" name="Group 20"/>
          <p:cNvGrpSpPr>
            <a:grpSpLocks/>
          </p:cNvGrpSpPr>
          <p:nvPr/>
        </p:nvGrpSpPr>
        <p:grpSpPr bwMode="auto">
          <a:xfrm>
            <a:off x="3836989" y="3478213"/>
            <a:ext cx="2511425" cy="2374900"/>
            <a:chOff x="1429" y="1979"/>
            <a:chExt cx="1582" cy="1496"/>
          </a:xfrm>
        </p:grpSpPr>
        <p:sp>
          <p:nvSpPr>
            <p:cNvPr id="25617" name="Text Box 8"/>
            <p:cNvSpPr txBox="1">
              <a:spLocks noChangeArrowheads="1"/>
            </p:cNvSpPr>
            <p:nvPr/>
          </p:nvSpPr>
          <p:spPr bwMode="auto">
            <a:xfrm>
              <a:off x="1993" y="2114"/>
              <a:ext cx="1018" cy="10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P</a:t>
              </a:r>
              <a:r>
                <a:rPr lang="ru-RU" altLang="ru-RU" sz="2000">
                  <a:solidFill>
                    <a:srgbClr val="996633"/>
                  </a:solidFill>
                </a:rPr>
                <a:t>ro</a:t>
              </a:r>
              <a:r>
                <a:rPr lang="en-US" altLang="ru-RU" sz="2000">
                  <a:solidFill>
                    <a:srgbClr val="996633"/>
                  </a:solidFill>
                </a:rPr>
                <a:t>duct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000">
                  <a:solidFill>
                    <a:srgbClr val="996633"/>
                  </a:solidFill>
                </a:rPr>
                <a:t>(</a:t>
              </a:r>
              <a:r>
                <a:rPr lang="ru-RU" altLang="ru-RU" sz="2000">
                  <a:solidFill>
                    <a:srgbClr val="996633"/>
                  </a:solidFill>
                </a:rPr>
                <a:t>качествен</a:t>
              </a:r>
              <a:r>
                <a:rPr lang="en-US" altLang="ru-RU" sz="2000">
                  <a:solidFill>
                    <a:srgbClr val="996633"/>
                  </a:solidFill>
                </a:rPr>
                <a:t>-</a:t>
              </a:r>
              <a:r>
                <a:rPr lang="ru-RU" altLang="ru-RU" sz="2000">
                  <a:solidFill>
                    <a:srgbClr val="996633"/>
                  </a:solidFill>
                </a:rPr>
                <a:t>ный</a:t>
              </a:r>
              <a:r>
                <a:rPr lang="en-US" altLang="ru-RU" sz="2000">
                  <a:solidFill>
                    <a:srgbClr val="996633"/>
                  </a:solidFill>
                </a:rPr>
                <a:t> </a:t>
              </a:r>
              <a:r>
                <a:rPr lang="ru-RU" altLang="ru-RU" sz="2000">
                  <a:solidFill>
                    <a:srgbClr val="996633"/>
                  </a:solidFill>
                </a:rPr>
                <a:t>продукт)</a:t>
              </a:r>
              <a:r>
                <a:rPr lang="en-US" altLang="ru-RU" sz="1600">
                  <a:solidFill>
                    <a:srgbClr val="996633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600">
                <a:solidFill>
                  <a:srgbClr val="9966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8" name="Line 10"/>
            <p:cNvSpPr>
              <a:spLocks noChangeShapeType="1"/>
            </p:cNvSpPr>
            <p:nvPr/>
          </p:nvSpPr>
          <p:spPr bwMode="auto">
            <a:xfrm>
              <a:off x="1519" y="1979"/>
              <a:ext cx="474" cy="6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11"/>
            <p:cNvSpPr>
              <a:spLocks noChangeShapeType="1"/>
            </p:cNvSpPr>
            <p:nvPr/>
          </p:nvSpPr>
          <p:spPr bwMode="auto">
            <a:xfrm flipV="1">
              <a:off x="1429" y="2799"/>
              <a:ext cx="564" cy="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7527" name="Group 23"/>
          <p:cNvGrpSpPr>
            <a:grpSpLocks/>
          </p:cNvGrpSpPr>
          <p:nvPr/>
        </p:nvGrpSpPr>
        <p:grpSpPr bwMode="auto">
          <a:xfrm>
            <a:off x="6346825" y="4003675"/>
            <a:ext cx="2103438" cy="1150938"/>
            <a:chOff x="3016" y="2251"/>
            <a:chExt cx="1325" cy="725"/>
          </a:xfrm>
        </p:grpSpPr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3243" y="2251"/>
              <a:ext cx="1098" cy="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P</a:t>
              </a:r>
              <a:r>
                <a:rPr lang="ru-RU" altLang="ru-RU" sz="2000">
                  <a:solidFill>
                    <a:srgbClr val="996633"/>
                  </a:solidFill>
                </a:rPr>
                <a:t>rofit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rgbClr val="996633"/>
                  </a:solidFill>
                </a:rPr>
                <a:t>(умеренная прибыль)</a:t>
              </a:r>
              <a:endParaRPr lang="ru-RU" altLang="ru-RU" sz="2000">
                <a:solidFill>
                  <a:srgbClr val="9966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016" y="2614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917528" name="Group 24"/>
          <p:cNvGrpSpPr>
            <a:grpSpLocks/>
          </p:cNvGrpSpPr>
          <p:nvPr/>
        </p:nvGrpSpPr>
        <p:grpSpPr bwMode="auto">
          <a:xfrm>
            <a:off x="8401050" y="3948114"/>
            <a:ext cx="2071688" cy="1150937"/>
            <a:chOff x="4332" y="2487"/>
            <a:chExt cx="1305" cy="725"/>
          </a:xfrm>
        </p:grpSpPr>
        <p:sp>
          <p:nvSpPr>
            <p:cNvPr id="25613" name="Text Box 9"/>
            <p:cNvSpPr txBox="1">
              <a:spLocks noChangeArrowheads="1"/>
            </p:cNvSpPr>
            <p:nvPr/>
          </p:nvSpPr>
          <p:spPr bwMode="auto">
            <a:xfrm>
              <a:off x="4576" y="2487"/>
              <a:ext cx="1061" cy="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P</a:t>
              </a:r>
              <a:r>
                <a:rPr lang="ru-RU" altLang="ru-RU" sz="2000">
                  <a:solidFill>
                    <a:srgbClr val="996633"/>
                  </a:solidFill>
                </a:rPr>
                <a:t>rogress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rgbClr val="996633"/>
                  </a:solidFill>
                </a:rPr>
                <a:t>(устойчивое</a:t>
              </a:r>
              <a:endParaRPr lang="en-US" altLang="ru-RU" sz="2000">
                <a:solidFill>
                  <a:srgbClr val="996633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solidFill>
                    <a:srgbClr val="996633"/>
                  </a:solidFill>
                </a:rPr>
                <a:t>развитие)</a:t>
              </a:r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>
              <a:off x="4332" y="2659"/>
              <a:ext cx="2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3216275" y="1541464"/>
            <a:ext cx="76073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>
                <a:solidFill>
                  <a:srgbClr val="996633"/>
                </a:solidFill>
              </a:rPr>
              <a:t>Формула Ли Якокки  </a:t>
            </a:r>
            <a:r>
              <a:rPr kumimoji="1" lang="en-US" altLang="ru-RU" sz="2800">
                <a:solidFill>
                  <a:srgbClr val="996633"/>
                </a:solidFill>
              </a:rPr>
              <a:t>:</a:t>
            </a:r>
            <a:r>
              <a:rPr kumimoji="1" lang="en-US" altLang="ru-RU" sz="280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800">
                <a:solidFill>
                  <a:srgbClr val="996633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800">
                <a:solidFill>
                  <a:srgbClr val="996633"/>
                </a:solidFill>
              </a:rPr>
              <a:t>ЛЮДИ </a:t>
            </a:r>
            <a:r>
              <a:rPr kumimoji="1" lang="en-US" altLang="ru-RU" sz="2800">
                <a:solidFill>
                  <a:srgbClr val="996633"/>
                </a:solidFill>
              </a:rPr>
              <a:t>⇨</a:t>
            </a:r>
            <a:r>
              <a:rPr kumimoji="1" lang="ru-RU" altLang="ru-RU" sz="2800">
                <a:solidFill>
                  <a:srgbClr val="996633"/>
                </a:solidFill>
              </a:rPr>
              <a:t> ПРОДУКТЫ </a:t>
            </a:r>
            <a:r>
              <a:rPr kumimoji="1" lang="en-US" altLang="ru-RU" sz="2800">
                <a:solidFill>
                  <a:srgbClr val="996633"/>
                </a:solidFill>
              </a:rPr>
              <a:t>⇨</a:t>
            </a:r>
            <a:r>
              <a:rPr kumimoji="1" lang="ru-RU" altLang="ru-RU" sz="2800">
                <a:solidFill>
                  <a:srgbClr val="996633"/>
                </a:solidFill>
              </a:rPr>
              <a:t> ПРИБЫЛЬ</a:t>
            </a:r>
            <a:r>
              <a:rPr kumimoji="1" lang="en-US" altLang="ru-RU" sz="2800">
                <a:solidFill>
                  <a:srgbClr val="996633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25612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3338"/>
            <a:ext cx="48958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43734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>
            <a:spLocks noGrp="1"/>
          </p:cNvSpPr>
          <p:nvPr>
            <p:ph type="dt" sz="quarter" idx="10"/>
          </p:nvPr>
        </p:nvSpPr>
        <p:spPr>
          <a:xfrm>
            <a:off x="1847851" y="6189664"/>
            <a:ext cx="1584325" cy="407987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66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14943" y="6076374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DF86E83-00F9-40BD-9E17-4ECC1997EA72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7621" y="2263775"/>
            <a:ext cx="9734719" cy="3541714"/>
          </a:xfrm>
        </p:spPr>
        <p:txBody>
          <a:bodyPr/>
          <a:lstStyle/>
          <a:p>
            <a:pPr marL="609600" indent="-609600">
              <a:buNone/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600" i="1" dirty="0" smtClean="0">
                <a:solidFill>
                  <a:srgbClr val="996633"/>
                </a:solidFill>
              </a:rPr>
              <a:t>«В конце концов работа менеджера сводится к получению необыкновенных результатов от обыкновенных людей».</a:t>
            </a:r>
            <a:r>
              <a:rPr lang="ru-RU" altLang="ru-RU" sz="3600" dirty="0" smtClean="0">
                <a:solidFill>
                  <a:srgbClr val="996633"/>
                </a:solidFill>
              </a:rPr>
              <a:t> </a:t>
            </a:r>
            <a:br>
              <a:rPr lang="ru-RU" altLang="ru-RU" sz="3600" dirty="0" smtClean="0">
                <a:solidFill>
                  <a:srgbClr val="996633"/>
                </a:solidFill>
              </a:rPr>
            </a:br>
            <a:r>
              <a:rPr lang="ru-RU" altLang="ru-RU" sz="3600" dirty="0" smtClean="0">
                <a:solidFill>
                  <a:srgbClr val="996633"/>
                </a:solidFill>
              </a:rPr>
              <a:t>				</a:t>
            </a:r>
            <a:r>
              <a:rPr lang="ru-RU" altLang="ru-RU" sz="3600" dirty="0" err="1" smtClean="0">
                <a:solidFill>
                  <a:srgbClr val="996633"/>
                </a:solidFill>
              </a:rPr>
              <a:t>Самантра</a:t>
            </a:r>
            <a:r>
              <a:rPr lang="ru-RU" altLang="ru-RU" sz="3600" dirty="0" smtClean="0">
                <a:solidFill>
                  <a:srgbClr val="996633"/>
                </a:solidFill>
              </a:rPr>
              <a:t> </a:t>
            </a:r>
            <a:r>
              <a:rPr lang="ru-RU" altLang="ru-RU" sz="3600" dirty="0" err="1" smtClean="0">
                <a:solidFill>
                  <a:srgbClr val="996633"/>
                </a:solidFill>
              </a:rPr>
              <a:t>Гхошал</a:t>
            </a:r>
            <a:r>
              <a:rPr lang="ru-RU" altLang="ru-RU" sz="3600" dirty="0" smtClean="0">
                <a:solidFill>
                  <a:srgbClr val="996633"/>
                </a:solidFill>
              </a:rPr>
              <a:t/>
            </a:r>
            <a:br>
              <a:rPr lang="ru-RU" altLang="ru-RU" sz="3600" dirty="0" smtClean="0">
                <a:solidFill>
                  <a:srgbClr val="996633"/>
                </a:solidFill>
              </a:rPr>
            </a:br>
            <a:r>
              <a:rPr lang="ru-RU" altLang="ru-RU" sz="3600" dirty="0" smtClean="0">
                <a:solidFill>
                  <a:srgbClr val="996633"/>
                </a:solidFill>
              </a:rPr>
              <a:t>		(Лондонская школа бизнеса).</a:t>
            </a:r>
          </a:p>
        </p:txBody>
      </p:sp>
      <p:pic>
        <p:nvPicPr>
          <p:cNvPr id="2662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67" y="223144"/>
            <a:ext cx="6402459" cy="20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Дата 2"/>
          <p:cNvSpPr>
            <a:spLocks noGrp="1"/>
          </p:cNvSpPr>
          <p:nvPr>
            <p:ph type="dt" sz="quarter" idx="10"/>
          </p:nvPr>
        </p:nvSpPr>
        <p:spPr>
          <a:xfrm>
            <a:off x="1143551" y="635635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875B1B"/>
                </a:solidFill>
              </a:rPr>
              <a:t>12.06.2023</a:t>
            </a:r>
            <a:endParaRPr lang="ru-RU" altLang="en-US" sz="1600" dirty="0">
              <a:solidFill>
                <a:srgbClr val="875B1B"/>
              </a:solidFill>
            </a:endParaRPr>
          </a:p>
        </p:txBody>
      </p:sp>
      <p:sp>
        <p:nvSpPr>
          <p:cNvPr id="717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B6718EB-C99E-4D12-8C53-88EB326F26AA}" type="slidenum">
              <a:rPr lang="ru-RU" altLang="en-US" sz="1600">
                <a:solidFill>
                  <a:schemeClr val="accent4">
                    <a:lumMod val="50000"/>
                  </a:schemeClr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en-US" sz="1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89698" name="Rectangle 2"/>
          <p:cNvSpPr>
            <a:spLocks noChangeArrowheads="1"/>
          </p:cNvSpPr>
          <p:nvPr/>
        </p:nvSpPr>
        <p:spPr bwMode="auto">
          <a:xfrm>
            <a:off x="1177927" y="1493839"/>
            <a:ext cx="4725202" cy="4743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lang="ru-RU">
              <a:solidFill>
                <a:srgbClr val="875B1B"/>
              </a:solidFill>
            </a:endParaRPr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6000749" y="1493839"/>
            <a:ext cx="4667251" cy="4754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>
              <a:solidFill>
                <a:schemeClr val="tx2"/>
              </a:solidFill>
            </a:endParaRPr>
          </a:p>
        </p:txBody>
      </p:sp>
      <p:grpSp>
        <p:nvGrpSpPr>
          <p:cNvPr id="2589700" name="Group 4"/>
          <p:cNvGrpSpPr>
            <a:grpSpLocks/>
          </p:cNvGrpSpPr>
          <p:nvPr/>
        </p:nvGrpSpPr>
        <p:grpSpPr bwMode="auto">
          <a:xfrm>
            <a:off x="2717801" y="2147888"/>
            <a:ext cx="3109913" cy="1339850"/>
            <a:chOff x="817" y="1479"/>
            <a:chExt cx="1959" cy="844"/>
          </a:xfrm>
        </p:grpSpPr>
        <p:sp>
          <p:nvSpPr>
            <p:cNvPr id="7199" name="Text Box 5"/>
            <p:cNvSpPr txBox="1">
              <a:spLocks noChangeArrowheads="1"/>
            </p:cNvSpPr>
            <p:nvPr/>
          </p:nvSpPr>
          <p:spPr bwMode="auto">
            <a:xfrm>
              <a:off x="817" y="1479"/>
              <a:ext cx="1029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Финансы фирмы</a:t>
              </a:r>
            </a:p>
          </p:txBody>
        </p:sp>
        <p:sp>
          <p:nvSpPr>
            <p:cNvPr id="7200" name="Text Box 6"/>
            <p:cNvSpPr txBox="1">
              <a:spLocks noChangeArrowheads="1"/>
            </p:cNvSpPr>
            <p:nvPr/>
          </p:nvSpPr>
          <p:spPr bwMode="auto">
            <a:xfrm>
              <a:off x="1895" y="1479"/>
              <a:ext cx="881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Бухгалтер</a:t>
              </a:r>
              <a:r>
                <a:rPr lang="en-US" altLang="ru-RU" sz="2000">
                  <a:latin typeface="Times New Roman" panose="02020603050405020304" pitchFamily="18" charset="0"/>
                </a:rPr>
                <a:t>-</a:t>
              </a:r>
              <a:r>
                <a:rPr lang="ru-RU" altLang="ru-RU" sz="2000">
                  <a:latin typeface="Times New Roman" panose="02020603050405020304" pitchFamily="18" charset="0"/>
                </a:rPr>
                <a:t>ский</a:t>
              </a:r>
              <a:r>
                <a:rPr lang="en-US" altLang="ru-RU" sz="2000">
                  <a:latin typeface="Times New Roman" panose="02020603050405020304" pitchFamily="18" charset="0"/>
                </a:rPr>
                <a:t> </a:t>
              </a:r>
              <a:r>
                <a:rPr lang="ru-RU" altLang="ru-RU" sz="2000">
                  <a:latin typeface="Times New Roman" panose="02020603050405020304" pitchFamily="18" charset="0"/>
                </a:rPr>
                <a:t>учет</a:t>
              </a:r>
            </a:p>
          </p:txBody>
        </p:sp>
        <p:sp>
          <p:nvSpPr>
            <p:cNvPr id="7201" name="AutoShape 7"/>
            <p:cNvSpPr>
              <a:spLocks noChangeArrowheads="1"/>
            </p:cNvSpPr>
            <p:nvPr/>
          </p:nvSpPr>
          <p:spPr bwMode="auto">
            <a:xfrm>
              <a:off x="1258" y="1996"/>
              <a:ext cx="98" cy="327"/>
            </a:xfrm>
            <a:prstGeom prst="upArrow">
              <a:avLst>
                <a:gd name="adj1" fmla="val 50000"/>
                <a:gd name="adj2" fmla="val 8341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7202" name="AutoShape 8"/>
            <p:cNvSpPr>
              <a:spLocks noChangeArrowheads="1"/>
            </p:cNvSpPr>
            <p:nvPr/>
          </p:nvSpPr>
          <p:spPr bwMode="auto">
            <a:xfrm rot="4500000">
              <a:off x="1848" y="1756"/>
              <a:ext cx="126" cy="849"/>
            </a:xfrm>
            <a:prstGeom prst="upArrow">
              <a:avLst>
                <a:gd name="adj1" fmla="val 50000"/>
                <a:gd name="adj2" fmla="val 1684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2589705" name="Group 9"/>
          <p:cNvGrpSpPr>
            <a:grpSpLocks/>
          </p:cNvGrpSpPr>
          <p:nvPr/>
        </p:nvGrpSpPr>
        <p:grpSpPr bwMode="auto">
          <a:xfrm>
            <a:off x="6442075" y="3487738"/>
            <a:ext cx="3582988" cy="2303462"/>
            <a:chOff x="3163" y="2323"/>
            <a:chExt cx="2257" cy="1451"/>
          </a:xfrm>
        </p:grpSpPr>
        <p:sp>
          <p:nvSpPr>
            <p:cNvPr id="7193" name="AutoShape 10"/>
            <p:cNvSpPr>
              <a:spLocks noChangeArrowheads="1"/>
            </p:cNvSpPr>
            <p:nvPr/>
          </p:nvSpPr>
          <p:spPr bwMode="auto">
            <a:xfrm rot="4500000">
              <a:off x="3661" y="2505"/>
              <a:ext cx="92" cy="1087"/>
            </a:xfrm>
            <a:prstGeom prst="upArrow">
              <a:avLst>
                <a:gd name="adj1" fmla="val 50000"/>
                <a:gd name="adj2" fmla="val 2953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7194" name="Text Box 11"/>
            <p:cNvSpPr txBox="1">
              <a:spLocks noChangeArrowheads="1"/>
            </p:cNvSpPr>
            <p:nvPr/>
          </p:nvSpPr>
          <p:spPr bwMode="auto">
            <a:xfrm>
              <a:off x="4000" y="2323"/>
              <a:ext cx="1224" cy="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Общий менеджмент</a:t>
              </a:r>
            </a:p>
          </p:txBody>
        </p:sp>
        <p:sp>
          <p:nvSpPr>
            <p:cNvPr id="7195" name="Text Box 12"/>
            <p:cNvSpPr txBox="1">
              <a:spLocks noChangeArrowheads="1"/>
            </p:cNvSpPr>
            <p:nvPr/>
          </p:nvSpPr>
          <p:spPr bwMode="auto">
            <a:xfrm>
              <a:off x="4637" y="3221"/>
              <a:ext cx="783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Психоло</a:t>
              </a:r>
              <a:r>
                <a:rPr lang="en-US" altLang="ru-RU" sz="2000">
                  <a:latin typeface="Times New Roman" panose="02020603050405020304" pitchFamily="18" charset="0"/>
                </a:rPr>
                <a:t>-</a:t>
              </a:r>
              <a:r>
                <a:rPr lang="ru-RU" altLang="ru-RU" sz="2000">
                  <a:latin typeface="Times New Roman" panose="02020603050405020304" pitchFamily="18" charset="0"/>
                </a:rPr>
                <a:t>гия</a:t>
              </a:r>
            </a:p>
          </p:txBody>
        </p:sp>
        <p:sp>
          <p:nvSpPr>
            <p:cNvPr id="7196" name="Text Box 13"/>
            <p:cNvSpPr txBox="1">
              <a:spLocks noChangeArrowheads="1"/>
            </p:cNvSpPr>
            <p:nvPr/>
          </p:nvSpPr>
          <p:spPr bwMode="auto">
            <a:xfrm>
              <a:off x="3603" y="3229"/>
              <a:ext cx="967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Теория управления</a:t>
              </a:r>
            </a:p>
          </p:txBody>
        </p:sp>
        <p:sp>
          <p:nvSpPr>
            <p:cNvPr id="7197" name="AutoShape 14"/>
            <p:cNvSpPr>
              <a:spLocks noChangeArrowheads="1"/>
            </p:cNvSpPr>
            <p:nvPr/>
          </p:nvSpPr>
          <p:spPr bwMode="auto">
            <a:xfrm>
              <a:off x="4196" y="2867"/>
              <a:ext cx="98" cy="354"/>
            </a:xfrm>
            <a:prstGeom prst="upArrow">
              <a:avLst>
                <a:gd name="adj1" fmla="val 50000"/>
                <a:gd name="adj2" fmla="val 903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7198" name="AutoShape 15"/>
            <p:cNvSpPr>
              <a:spLocks noChangeArrowheads="1"/>
            </p:cNvSpPr>
            <p:nvPr/>
          </p:nvSpPr>
          <p:spPr bwMode="auto">
            <a:xfrm>
              <a:off x="4832" y="2867"/>
              <a:ext cx="98" cy="354"/>
            </a:xfrm>
            <a:prstGeom prst="upArrow">
              <a:avLst>
                <a:gd name="adj1" fmla="val 50000"/>
                <a:gd name="adj2" fmla="val 903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2589712" name="Group 16"/>
          <p:cNvGrpSpPr>
            <a:grpSpLocks/>
          </p:cNvGrpSpPr>
          <p:nvPr/>
        </p:nvGrpSpPr>
        <p:grpSpPr bwMode="auto">
          <a:xfrm>
            <a:off x="6216651" y="2147888"/>
            <a:ext cx="3738563" cy="1339850"/>
            <a:chOff x="3021" y="1479"/>
            <a:chExt cx="2355" cy="844"/>
          </a:xfrm>
        </p:grpSpPr>
        <p:sp>
          <p:nvSpPr>
            <p:cNvPr id="7189" name="Text Box 17"/>
            <p:cNvSpPr txBox="1">
              <a:spLocks noChangeArrowheads="1"/>
            </p:cNvSpPr>
            <p:nvPr/>
          </p:nvSpPr>
          <p:spPr bwMode="auto">
            <a:xfrm>
              <a:off x="3021" y="1479"/>
              <a:ext cx="1056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 err="1">
                  <a:latin typeface="Times New Roman" panose="02020603050405020304" pitchFamily="18" charset="0"/>
                </a:rPr>
                <a:t>Управлен</a:t>
              </a:r>
              <a:r>
                <a:rPr lang="en-US" altLang="ru-RU" sz="2000" dirty="0">
                  <a:latin typeface="Times New Roman" panose="02020603050405020304" pitchFamily="18" charset="0"/>
                </a:rPr>
                <a:t>-</a:t>
              </a:r>
              <a:r>
                <a:rPr lang="ru-RU" altLang="ru-RU" sz="2000" dirty="0" err="1">
                  <a:latin typeface="Times New Roman" panose="02020603050405020304" pitchFamily="18" charset="0"/>
                </a:rPr>
                <a:t>ческий</a:t>
              </a:r>
              <a:r>
                <a:rPr lang="ru-RU" altLang="ru-RU" sz="2000" dirty="0">
                  <a:latin typeface="Times New Roman" panose="02020603050405020304" pitchFamily="18" charset="0"/>
                </a:rPr>
                <a:t> учет</a:t>
              </a:r>
            </a:p>
          </p:txBody>
        </p:sp>
        <p:sp>
          <p:nvSpPr>
            <p:cNvPr id="7190" name="Text Box 18"/>
            <p:cNvSpPr txBox="1">
              <a:spLocks noChangeArrowheads="1"/>
            </p:cNvSpPr>
            <p:nvPr/>
          </p:nvSpPr>
          <p:spPr bwMode="auto">
            <a:xfrm>
              <a:off x="4152" y="1487"/>
              <a:ext cx="1224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Финансовый менеджмент</a:t>
              </a:r>
            </a:p>
          </p:txBody>
        </p:sp>
        <p:sp>
          <p:nvSpPr>
            <p:cNvPr id="7191" name="AutoShape 19"/>
            <p:cNvSpPr>
              <a:spLocks noChangeArrowheads="1"/>
            </p:cNvSpPr>
            <p:nvPr/>
          </p:nvSpPr>
          <p:spPr bwMode="auto">
            <a:xfrm>
              <a:off x="4691" y="1996"/>
              <a:ext cx="98" cy="327"/>
            </a:xfrm>
            <a:prstGeom prst="upArrow">
              <a:avLst>
                <a:gd name="adj1" fmla="val 50000"/>
                <a:gd name="adj2" fmla="val 8341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7192" name="AutoShape 20"/>
            <p:cNvSpPr>
              <a:spLocks noChangeArrowheads="1"/>
            </p:cNvSpPr>
            <p:nvPr/>
          </p:nvSpPr>
          <p:spPr bwMode="auto">
            <a:xfrm rot="-4500000">
              <a:off x="3633" y="1669"/>
              <a:ext cx="101" cy="1005"/>
            </a:xfrm>
            <a:prstGeom prst="upArrow">
              <a:avLst>
                <a:gd name="adj1" fmla="val 50000"/>
                <a:gd name="adj2" fmla="val 24876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2589717" name="Group 21"/>
          <p:cNvGrpSpPr>
            <a:grpSpLocks/>
          </p:cNvGrpSpPr>
          <p:nvPr/>
        </p:nvGrpSpPr>
        <p:grpSpPr bwMode="auto">
          <a:xfrm>
            <a:off x="2716214" y="3487738"/>
            <a:ext cx="4168775" cy="2247900"/>
            <a:chOff x="816" y="2323"/>
            <a:chExt cx="2626" cy="1416"/>
          </a:xfrm>
        </p:grpSpPr>
        <p:sp>
          <p:nvSpPr>
            <p:cNvPr id="7184" name="Text Box 22"/>
            <p:cNvSpPr txBox="1">
              <a:spLocks noChangeArrowheads="1"/>
            </p:cNvSpPr>
            <p:nvPr/>
          </p:nvSpPr>
          <p:spPr bwMode="auto">
            <a:xfrm>
              <a:off x="2330" y="3194"/>
              <a:ext cx="1112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00"/>
                </a:spcBef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Теория организации</a:t>
              </a:r>
            </a:p>
          </p:txBody>
        </p:sp>
        <p:sp>
          <p:nvSpPr>
            <p:cNvPr id="7185" name="Text Box 23"/>
            <p:cNvSpPr txBox="1">
              <a:spLocks noChangeArrowheads="1"/>
            </p:cNvSpPr>
            <p:nvPr/>
          </p:nvSpPr>
          <p:spPr bwMode="auto">
            <a:xfrm>
              <a:off x="816" y="2323"/>
              <a:ext cx="1028" cy="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>
                  <a:latin typeface="Times New Roman" panose="02020603050405020304" pitchFamily="18" charset="0"/>
                </a:rPr>
                <a:t>Экономика фирмы</a:t>
              </a:r>
            </a:p>
          </p:txBody>
        </p:sp>
        <p:sp>
          <p:nvSpPr>
            <p:cNvPr id="7186" name="Text Box 24"/>
            <p:cNvSpPr txBox="1">
              <a:spLocks noChangeArrowheads="1"/>
            </p:cNvSpPr>
            <p:nvPr/>
          </p:nvSpPr>
          <p:spPr bwMode="auto">
            <a:xfrm>
              <a:off x="817" y="3194"/>
              <a:ext cx="1068" cy="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None/>
              </a:pPr>
              <a:r>
                <a:rPr lang="ru-RU" altLang="ru-RU" sz="2000" dirty="0" err="1">
                  <a:latin typeface="Times New Roman" panose="02020603050405020304" pitchFamily="18" charset="0"/>
                </a:rPr>
                <a:t>Экономичес</a:t>
              </a:r>
              <a:r>
                <a:rPr lang="en-US" altLang="ru-RU" sz="2000" dirty="0">
                  <a:latin typeface="Times New Roman" panose="02020603050405020304" pitchFamily="18" charset="0"/>
                </a:rPr>
                <a:t>-</a:t>
              </a:r>
              <a:r>
                <a:rPr lang="ru-RU" altLang="ru-RU" sz="2000" dirty="0">
                  <a:latin typeface="Times New Roman" panose="02020603050405020304" pitchFamily="18" charset="0"/>
                </a:rPr>
                <a:t>кая</a:t>
              </a:r>
              <a:r>
                <a:rPr lang="en-US" altLang="ru-RU" sz="2000" dirty="0">
                  <a:latin typeface="Times New Roman" panose="02020603050405020304" pitchFamily="18" charset="0"/>
                </a:rPr>
                <a:t> </a:t>
              </a:r>
              <a:r>
                <a:rPr lang="ru-RU" altLang="ru-RU" sz="2000" dirty="0">
                  <a:latin typeface="Times New Roman" panose="02020603050405020304" pitchFamily="18" charset="0"/>
                </a:rPr>
                <a:t>теория</a:t>
              </a:r>
            </a:p>
          </p:txBody>
        </p:sp>
        <p:sp>
          <p:nvSpPr>
            <p:cNvPr id="7187" name="AutoShape 25"/>
            <p:cNvSpPr>
              <a:spLocks noChangeArrowheads="1"/>
            </p:cNvSpPr>
            <p:nvPr/>
          </p:nvSpPr>
          <p:spPr bwMode="auto">
            <a:xfrm>
              <a:off x="1258" y="2867"/>
              <a:ext cx="98" cy="327"/>
            </a:xfrm>
            <a:prstGeom prst="upArrow">
              <a:avLst>
                <a:gd name="adj1" fmla="val 50000"/>
                <a:gd name="adj2" fmla="val 8341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7188" name="AutoShape 26"/>
            <p:cNvSpPr>
              <a:spLocks noChangeArrowheads="1"/>
            </p:cNvSpPr>
            <p:nvPr/>
          </p:nvSpPr>
          <p:spPr bwMode="auto">
            <a:xfrm rot="-4500000">
              <a:off x="1773" y="2482"/>
              <a:ext cx="97" cy="1089"/>
            </a:xfrm>
            <a:prstGeom prst="upArrow">
              <a:avLst>
                <a:gd name="adj1" fmla="val 50000"/>
                <a:gd name="adj2" fmla="val 2806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</p:grpSp>
      <p:sp>
        <p:nvSpPr>
          <p:cNvPr id="7180" name="Text Box 27"/>
          <p:cNvSpPr txBox="1">
            <a:spLocks noChangeArrowheads="1"/>
          </p:cNvSpPr>
          <p:nvPr/>
        </p:nvSpPr>
        <p:spPr bwMode="auto">
          <a:xfrm>
            <a:off x="4521200" y="3362325"/>
            <a:ext cx="1384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latin typeface="Times New Roman" panose="02020603050405020304" pitchFamily="18" charset="0"/>
              </a:rPr>
              <a:t>Сфера экономики</a:t>
            </a:r>
          </a:p>
        </p:txBody>
      </p:sp>
      <p:sp>
        <p:nvSpPr>
          <p:cNvPr id="7181" name="Text Box 28"/>
          <p:cNvSpPr txBox="1">
            <a:spLocks noChangeArrowheads="1"/>
          </p:cNvSpPr>
          <p:nvPr/>
        </p:nvSpPr>
        <p:spPr bwMode="auto">
          <a:xfrm>
            <a:off x="6281738" y="3362325"/>
            <a:ext cx="13827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 dirty="0">
                <a:latin typeface="Times New Roman" panose="02020603050405020304" pitchFamily="18" charset="0"/>
              </a:rPr>
              <a:t>Сфера управления</a:t>
            </a:r>
          </a:p>
        </p:txBody>
      </p:sp>
      <p:sp>
        <p:nvSpPr>
          <p:cNvPr id="7182" name="Rectangle 29"/>
          <p:cNvSpPr>
            <a:spLocks noGrp="1" noChangeArrowheads="1"/>
          </p:cNvSpPr>
          <p:nvPr>
            <p:ph type="title"/>
          </p:nvPr>
        </p:nvSpPr>
        <p:spPr>
          <a:xfrm>
            <a:off x="1820864" y="258764"/>
            <a:ext cx="5184775" cy="1235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875B1B"/>
                </a:solidFill>
              </a:rPr>
              <a:t>Разграничение </a:t>
            </a:r>
            <a:br>
              <a:rPr lang="ru-RU" altLang="ru-RU" b="1" dirty="0" smtClean="0">
                <a:solidFill>
                  <a:srgbClr val="875B1B"/>
                </a:solidFill>
              </a:rPr>
            </a:br>
            <a:r>
              <a:rPr lang="ru-RU" altLang="ru-RU" b="1" dirty="0" smtClean="0">
                <a:solidFill>
                  <a:srgbClr val="875B1B"/>
                </a:solidFill>
              </a:rPr>
              <a:t> дисциплин</a:t>
            </a:r>
          </a:p>
        </p:txBody>
      </p:sp>
      <p:pic>
        <p:nvPicPr>
          <p:cNvPr id="718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4" y="122238"/>
            <a:ext cx="4302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690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Дата 2"/>
          <p:cNvSpPr>
            <a:spLocks noGrp="1"/>
          </p:cNvSpPr>
          <p:nvPr>
            <p:ph type="dt" sz="quarter" idx="10"/>
          </p:nvPr>
        </p:nvSpPr>
        <p:spPr>
          <a:xfrm>
            <a:off x="1638300" y="634365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765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96275" y="636905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CA2BA18-15C6-410E-ACDD-EBAEFA217AF6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grpSp>
        <p:nvGrpSpPr>
          <p:cNvPr id="918563" name="Group 35"/>
          <p:cNvGrpSpPr>
            <a:grpSpLocks/>
          </p:cNvGrpSpPr>
          <p:nvPr/>
        </p:nvGrpSpPr>
        <p:grpSpPr bwMode="auto">
          <a:xfrm>
            <a:off x="1524000" y="3646488"/>
            <a:ext cx="1557338" cy="1016000"/>
            <a:chOff x="113" y="1979"/>
            <a:chExt cx="981" cy="640"/>
          </a:xfrm>
        </p:grpSpPr>
        <p:sp>
          <p:nvSpPr>
            <p:cNvPr id="27702" name="Line 3"/>
            <p:cNvSpPr>
              <a:spLocks noChangeShapeType="1"/>
            </p:cNvSpPr>
            <p:nvPr/>
          </p:nvSpPr>
          <p:spPr bwMode="auto">
            <a:xfrm flipV="1">
              <a:off x="975" y="2295"/>
              <a:ext cx="11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8556" name="Text Box 28"/>
            <p:cNvSpPr txBox="1">
              <a:spLocks noChangeArrowheads="1"/>
            </p:cNvSpPr>
            <p:nvPr/>
          </p:nvSpPr>
          <p:spPr bwMode="auto">
            <a:xfrm>
              <a:off x="113" y="1979"/>
              <a:ext cx="862" cy="640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1.Уваже-ние к человеку</a:t>
              </a:r>
            </a:p>
          </p:txBody>
        </p:sp>
      </p:grpSp>
      <p:grpSp>
        <p:nvGrpSpPr>
          <p:cNvPr id="918564" name="Group 36"/>
          <p:cNvGrpSpPr>
            <a:grpSpLocks/>
          </p:cNvGrpSpPr>
          <p:nvPr/>
        </p:nvGrpSpPr>
        <p:grpSpPr bwMode="auto">
          <a:xfrm>
            <a:off x="3071813" y="1412876"/>
            <a:ext cx="1943100" cy="5051425"/>
            <a:chOff x="1066" y="572"/>
            <a:chExt cx="1224" cy="3182"/>
          </a:xfrm>
        </p:grpSpPr>
        <p:sp>
          <p:nvSpPr>
            <p:cNvPr id="27695" name="Line 4"/>
            <p:cNvSpPr>
              <a:spLocks noChangeShapeType="1"/>
            </p:cNvSpPr>
            <p:nvPr/>
          </p:nvSpPr>
          <p:spPr bwMode="auto">
            <a:xfrm>
              <a:off x="1066" y="572"/>
              <a:ext cx="15" cy="31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8534" name="Text Box 6"/>
            <p:cNvSpPr txBox="1">
              <a:spLocks noChangeArrowheads="1"/>
            </p:cNvSpPr>
            <p:nvPr/>
          </p:nvSpPr>
          <p:spPr bwMode="auto">
            <a:xfrm>
              <a:off x="1156" y="572"/>
              <a:ext cx="1134" cy="726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2.Пожизнен-ный </a:t>
              </a:r>
              <a:r>
                <a:rPr lang="ru-RU" altLang="ru-RU" dirty="0" err="1">
                  <a:solidFill>
                    <a:srgbClr val="996633"/>
                  </a:solidFill>
                </a:rPr>
                <a:t>найм</a:t>
              </a:r>
              <a:r>
                <a:rPr lang="ru-RU" altLang="ru-RU" dirty="0">
                  <a:solidFill>
                    <a:srgbClr val="996633"/>
                  </a:solidFill>
                </a:rPr>
                <a:t>,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«все в одной лодке»</a:t>
              </a:r>
            </a:p>
          </p:txBody>
        </p:sp>
        <p:sp>
          <p:nvSpPr>
            <p:cNvPr id="918535" name="Text Box 7"/>
            <p:cNvSpPr txBox="1">
              <a:spLocks noChangeArrowheads="1"/>
            </p:cNvSpPr>
            <p:nvPr/>
          </p:nvSpPr>
          <p:spPr bwMode="auto">
            <a:xfrm>
              <a:off x="1156" y="1344"/>
              <a:ext cx="1056" cy="817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3. Низкая </a:t>
              </a:r>
              <a:r>
                <a:rPr lang="ru-RU" altLang="ru-RU" dirty="0" err="1">
                  <a:solidFill>
                    <a:srgbClr val="996633"/>
                  </a:solidFill>
                </a:rPr>
                <a:t>дифферен-циация</a:t>
              </a:r>
              <a:r>
                <a:rPr lang="ru-RU" altLang="ru-RU" dirty="0">
                  <a:solidFill>
                    <a:srgbClr val="996633"/>
                  </a:solidFill>
                </a:rPr>
                <a:t> окладов </a:t>
              </a:r>
            </a:p>
          </p:txBody>
        </p:sp>
      </p:grpSp>
      <p:grpSp>
        <p:nvGrpSpPr>
          <p:cNvPr id="918565" name="Group 37"/>
          <p:cNvGrpSpPr>
            <a:grpSpLocks/>
          </p:cNvGrpSpPr>
          <p:nvPr/>
        </p:nvGrpSpPr>
        <p:grpSpPr bwMode="auto">
          <a:xfrm>
            <a:off x="3179764" y="4294188"/>
            <a:ext cx="1800225" cy="2159000"/>
            <a:chOff x="1156" y="2387"/>
            <a:chExt cx="1134" cy="1360"/>
          </a:xfrm>
        </p:grpSpPr>
        <p:sp>
          <p:nvSpPr>
            <p:cNvPr id="918536" name="Text Box 8"/>
            <p:cNvSpPr txBox="1">
              <a:spLocks noChangeArrowheads="1"/>
            </p:cNvSpPr>
            <p:nvPr/>
          </p:nvSpPr>
          <p:spPr bwMode="auto">
            <a:xfrm>
              <a:off x="1156" y="2387"/>
              <a:ext cx="1089" cy="499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 4. Участие в управлении </a:t>
              </a:r>
            </a:p>
          </p:txBody>
        </p:sp>
        <p:sp>
          <p:nvSpPr>
            <p:cNvPr id="918537" name="Text Box 9"/>
            <p:cNvSpPr txBox="1">
              <a:spLocks noChangeArrowheads="1"/>
            </p:cNvSpPr>
            <p:nvPr/>
          </p:nvSpPr>
          <p:spPr bwMode="auto">
            <a:xfrm>
              <a:off x="1156" y="2976"/>
              <a:ext cx="1134" cy="771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ru-RU" altLang="ru-RU" dirty="0"/>
                <a:t> </a:t>
              </a:r>
              <a:r>
                <a:rPr lang="ru-RU" altLang="ru-RU" dirty="0">
                  <a:solidFill>
                    <a:srgbClr val="996633"/>
                  </a:solidFill>
                </a:rPr>
                <a:t>5. Система непрерывно-</a:t>
              </a:r>
              <a:r>
                <a:rPr lang="ru-RU" altLang="ru-RU" dirty="0" err="1">
                  <a:solidFill>
                    <a:srgbClr val="996633"/>
                  </a:solidFill>
                </a:rPr>
                <a:t>го</a:t>
              </a:r>
              <a:r>
                <a:rPr lang="ru-RU" altLang="ru-RU" dirty="0">
                  <a:solidFill>
                    <a:srgbClr val="996633"/>
                  </a:solidFill>
                </a:rPr>
                <a:t> обучения  персонала </a:t>
              </a:r>
            </a:p>
          </p:txBody>
        </p:sp>
      </p:grpSp>
      <p:grpSp>
        <p:nvGrpSpPr>
          <p:cNvPr id="918577" name="Group 49"/>
          <p:cNvGrpSpPr>
            <a:grpSpLocks/>
          </p:cNvGrpSpPr>
          <p:nvPr/>
        </p:nvGrpSpPr>
        <p:grpSpPr bwMode="auto">
          <a:xfrm>
            <a:off x="5076826" y="4149725"/>
            <a:ext cx="2208213" cy="2317750"/>
            <a:chOff x="2260" y="2296"/>
            <a:chExt cx="1391" cy="1460"/>
          </a:xfrm>
        </p:grpSpPr>
        <p:sp>
          <p:nvSpPr>
            <p:cNvPr id="918544" name="Text Box 16"/>
            <p:cNvSpPr txBox="1">
              <a:spLocks noChangeArrowheads="1"/>
            </p:cNvSpPr>
            <p:nvPr/>
          </p:nvSpPr>
          <p:spPr bwMode="auto">
            <a:xfrm>
              <a:off x="2396" y="2432"/>
              <a:ext cx="1255" cy="1225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7.Понимание роли собственного труда в достижении успеха фирмы</a:t>
              </a:r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2260" y="2296"/>
              <a:ext cx="136" cy="1460"/>
              <a:chOff x="2260" y="2296"/>
              <a:chExt cx="136" cy="1460"/>
            </a:xfrm>
          </p:grpSpPr>
          <p:sp>
            <p:nvSpPr>
              <p:cNvPr id="27687" name="Line 15"/>
              <p:cNvSpPr>
                <a:spLocks noChangeShapeType="1"/>
              </p:cNvSpPr>
              <p:nvPr/>
            </p:nvSpPr>
            <p:spPr bwMode="auto">
              <a:xfrm>
                <a:off x="2260" y="2296"/>
                <a:ext cx="0" cy="14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8" name="Line 17"/>
              <p:cNvSpPr>
                <a:spLocks noChangeShapeType="1"/>
              </p:cNvSpPr>
              <p:nvPr/>
            </p:nvSpPr>
            <p:spPr bwMode="auto">
              <a:xfrm flipV="1">
                <a:off x="2260" y="3067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56" name="Rectangle 29"/>
          <p:cNvSpPr>
            <a:spLocks noGrp="1" noChangeArrowheads="1"/>
          </p:cNvSpPr>
          <p:nvPr>
            <p:ph type="title"/>
          </p:nvPr>
        </p:nvSpPr>
        <p:spPr>
          <a:xfrm>
            <a:off x="1919289" y="1"/>
            <a:ext cx="8435975" cy="78581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6633"/>
                </a:solidFill>
              </a:rPr>
              <a:t>Система «Мацусита дэнки»</a:t>
            </a:r>
          </a:p>
        </p:txBody>
      </p:sp>
      <p:grpSp>
        <p:nvGrpSpPr>
          <p:cNvPr id="918568" name="Group 40"/>
          <p:cNvGrpSpPr>
            <a:grpSpLocks/>
          </p:cNvGrpSpPr>
          <p:nvPr/>
        </p:nvGrpSpPr>
        <p:grpSpPr bwMode="auto">
          <a:xfrm>
            <a:off x="7500938" y="1341439"/>
            <a:ext cx="1511300" cy="5113337"/>
            <a:chOff x="3878" y="527"/>
            <a:chExt cx="952" cy="3221"/>
          </a:xfrm>
        </p:grpSpPr>
        <p:sp>
          <p:nvSpPr>
            <p:cNvPr id="918549" name="Text Box 21"/>
            <p:cNvSpPr txBox="1">
              <a:spLocks noChangeArrowheads="1"/>
            </p:cNvSpPr>
            <p:nvPr/>
          </p:nvSpPr>
          <p:spPr bwMode="auto">
            <a:xfrm>
              <a:off x="4014" y="754"/>
              <a:ext cx="816" cy="1270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8.Высо-кая </a:t>
              </a:r>
              <a:r>
                <a:rPr lang="ru-RU" altLang="ru-RU" dirty="0" err="1">
                  <a:solidFill>
                    <a:srgbClr val="996633"/>
                  </a:solidFill>
                </a:rPr>
                <a:t>произво-дитель-ность</a:t>
              </a:r>
              <a:r>
                <a:rPr lang="ru-RU" altLang="ru-RU" dirty="0">
                  <a:solidFill>
                    <a:srgbClr val="996633"/>
                  </a:solidFill>
                </a:rPr>
                <a:t> труда  </a:t>
              </a:r>
            </a:p>
          </p:txBody>
        </p:sp>
        <p:sp>
          <p:nvSpPr>
            <p:cNvPr id="918550" name="Text Box 22"/>
            <p:cNvSpPr txBox="1">
              <a:spLocks noChangeArrowheads="1"/>
            </p:cNvSpPr>
            <p:nvPr/>
          </p:nvSpPr>
          <p:spPr bwMode="auto">
            <a:xfrm>
              <a:off x="4014" y="2795"/>
              <a:ext cx="756" cy="499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9.Нова-торство</a:t>
              </a:r>
            </a:p>
          </p:txBody>
        </p:sp>
        <p:sp>
          <p:nvSpPr>
            <p:cNvPr id="27680" name="Line 19"/>
            <p:cNvSpPr>
              <a:spLocks noChangeShapeType="1"/>
            </p:cNvSpPr>
            <p:nvPr/>
          </p:nvSpPr>
          <p:spPr bwMode="auto">
            <a:xfrm>
              <a:off x="3878" y="527"/>
              <a:ext cx="15" cy="32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Line 31"/>
            <p:cNvSpPr>
              <a:spLocks noChangeShapeType="1"/>
            </p:cNvSpPr>
            <p:nvPr/>
          </p:nvSpPr>
          <p:spPr bwMode="auto">
            <a:xfrm flipV="1">
              <a:off x="3878" y="3067"/>
              <a:ext cx="1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Line 32"/>
            <p:cNvSpPr>
              <a:spLocks noChangeShapeType="1"/>
            </p:cNvSpPr>
            <p:nvPr/>
          </p:nvSpPr>
          <p:spPr bwMode="auto">
            <a:xfrm flipV="1">
              <a:off x="3878" y="1434"/>
              <a:ext cx="1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8571" name="Group 43"/>
          <p:cNvGrpSpPr>
            <a:grpSpLocks/>
          </p:cNvGrpSpPr>
          <p:nvPr/>
        </p:nvGrpSpPr>
        <p:grpSpPr bwMode="auto">
          <a:xfrm>
            <a:off x="9085263" y="1341439"/>
            <a:ext cx="1403350" cy="5184775"/>
            <a:chOff x="4785" y="527"/>
            <a:chExt cx="884" cy="3266"/>
          </a:xfrm>
        </p:grpSpPr>
        <p:sp>
          <p:nvSpPr>
            <p:cNvPr id="918553" name="Text Box 25"/>
            <p:cNvSpPr txBox="1">
              <a:spLocks noChangeArrowheads="1"/>
            </p:cNvSpPr>
            <p:nvPr/>
          </p:nvSpPr>
          <p:spPr bwMode="auto">
            <a:xfrm>
              <a:off x="4876" y="1933"/>
              <a:ext cx="793" cy="862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10.Кон-куренто-способ-ность</a:t>
              </a:r>
            </a:p>
          </p:txBody>
        </p:sp>
        <p:sp>
          <p:nvSpPr>
            <p:cNvPr id="27672" name="Line 26"/>
            <p:cNvSpPr>
              <a:spLocks noChangeShapeType="1"/>
            </p:cNvSpPr>
            <p:nvPr/>
          </p:nvSpPr>
          <p:spPr bwMode="auto">
            <a:xfrm flipV="1">
              <a:off x="4785" y="2341"/>
              <a:ext cx="9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Line 42"/>
            <p:cNvSpPr>
              <a:spLocks noChangeShapeType="1"/>
            </p:cNvSpPr>
            <p:nvPr/>
          </p:nvSpPr>
          <p:spPr bwMode="auto">
            <a:xfrm>
              <a:off x="4785" y="527"/>
              <a:ext cx="0" cy="32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8576" name="Group 48"/>
          <p:cNvGrpSpPr>
            <a:grpSpLocks/>
          </p:cNvGrpSpPr>
          <p:nvPr/>
        </p:nvGrpSpPr>
        <p:grpSpPr bwMode="auto">
          <a:xfrm>
            <a:off x="5053013" y="1341439"/>
            <a:ext cx="2303462" cy="2592387"/>
            <a:chOff x="2245" y="527"/>
            <a:chExt cx="1451" cy="1633"/>
          </a:xfrm>
        </p:grpSpPr>
        <p:sp>
          <p:nvSpPr>
            <p:cNvPr id="918540" name="Text Box 12"/>
            <p:cNvSpPr txBox="1">
              <a:spLocks noChangeArrowheads="1"/>
            </p:cNvSpPr>
            <p:nvPr/>
          </p:nvSpPr>
          <p:spPr bwMode="auto">
            <a:xfrm>
              <a:off x="2396" y="663"/>
              <a:ext cx="1300" cy="1225"/>
            </a:xfrm>
            <a:prstGeom prst="rect">
              <a:avLst/>
            </a:prstGeom>
            <a:gradFill rotWithShape="0">
              <a:gsLst>
                <a:gs pos="0">
                  <a:srgbClr val="F8F8F8">
                    <a:gamma/>
                    <a:shade val="92157"/>
                    <a:invGamma/>
                  </a:srgbClr>
                </a:gs>
                <a:gs pos="50000">
                  <a:srgbClr val="F8F8F8">
                    <a:alpha val="49001"/>
                  </a:srgbClr>
                </a:gs>
                <a:gs pos="100000">
                  <a:srgbClr val="F8F8F8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ru-RU" altLang="ru-RU" dirty="0">
                  <a:solidFill>
                    <a:srgbClr val="996633"/>
                  </a:solidFill>
                </a:rPr>
                <a:t>6.Понимание необходимости собственного труда для достижения личного успеха</a:t>
              </a:r>
            </a:p>
          </p:txBody>
        </p:sp>
        <p:grpSp>
          <p:nvGrpSpPr>
            <p:cNvPr id="27666" name="Group 45"/>
            <p:cNvGrpSpPr>
              <a:grpSpLocks/>
            </p:cNvGrpSpPr>
            <p:nvPr/>
          </p:nvGrpSpPr>
          <p:grpSpPr bwMode="auto">
            <a:xfrm>
              <a:off x="2245" y="527"/>
              <a:ext cx="136" cy="1633"/>
              <a:chOff x="2260" y="2296"/>
              <a:chExt cx="136" cy="1460"/>
            </a:xfrm>
          </p:grpSpPr>
          <p:sp>
            <p:nvSpPr>
              <p:cNvPr id="27667" name="Line 46"/>
              <p:cNvSpPr>
                <a:spLocks noChangeShapeType="1"/>
              </p:cNvSpPr>
              <p:nvPr/>
            </p:nvSpPr>
            <p:spPr bwMode="auto">
              <a:xfrm>
                <a:off x="2260" y="2296"/>
                <a:ext cx="0" cy="14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8" name="Line 47"/>
              <p:cNvSpPr>
                <a:spLocks noChangeShapeType="1"/>
              </p:cNvSpPr>
              <p:nvPr/>
            </p:nvSpPr>
            <p:spPr bwMode="auto">
              <a:xfrm flipV="1">
                <a:off x="2260" y="3067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660" name="Group 52"/>
          <p:cNvGrpSpPr>
            <a:grpSpLocks/>
          </p:cNvGrpSpPr>
          <p:nvPr/>
        </p:nvGrpSpPr>
        <p:grpSpPr bwMode="auto">
          <a:xfrm>
            <a:off x="1539876" y="847725"/>
            <a:ext cx="8964613" cy="858838"/>
            <a:chOff x="0" y="527"/>
            <a:chExt cx="5647" cy="541"/>
          </a:xfrm>
        </p:grpSpPr>
        <p:sp>
          <p:nvSpPr>
            <p:cNvPr id="27661" name="Text Box 50"/>
            <p:cNvSpPr txBox="1">
              <a:spLocks noChangeArrowheads="1"/>
            </p:cNvSpPr>
            <p:nvPr/>
          </p:nvSpPr>
          <p:spPr bwMode="auto">
            <a:xfrm>
              <a:off x="0" y="527"/>
              <a:ext cx="56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>
                      <a:alpha val="5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1.Филосо-    2.Принципы   3.Мотивы    4.Результаты  5.Цель</a:t>
              </a:r>
            </a:p>
          </p:txBody>
        </p:sp>
        <p:sp>
          <p:nvSpPr>
            <p:cNvPr id="27662" name="Text Box 51"/>
            <p:cNvSpPr txBox="1">
              <a:spLocks noChangeArrowheads="1"/>
            </p:cNvSpPr>
            <p:nvPr/>
          </p:nvSpPr>
          <p:spPr bwMode="auto">
            <a:xfrm>
              <a:off x="0" y="754"/>
              <a:ext cx="771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- фия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337329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Дата 3"/>
          <p:cNvSpPr>
            <a:spLocks noGrp="1"/>
          </p:cNvSpPr>
          <p:nvPr>
            <p:ph type="dt" sz="quarter" idx="10"/>
          </p:nvPr>
        </p:nvSpPr>
        <p:spPr>
          <a:xfrm>
            <a:off x="2093913" y="6364288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867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AC0C1B5-0AC5-4DA9-B263-5B6FEF0A0EF0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889" y="247650"/>
            <a:ext cx="8459787" cy="8636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996633"/>
                </a:solidFill>
              </a:rPr>
              <a:t>Вертикаль власти в российской фирме</a:t>
            </a:r>
            <a:br>
              <a:rPr lang="ru-RU" altLang="ru-RU" sz="2400">
                <a:solidFill>
                  <a:srgbClr val="996633"/>
                </a:solidFill>
              </a:rPr>
            </a:br>
            <a:r>
              <a:rPr lang="ru-RU" altLang="ru-RU" sz="2400">
                <a:solidFill>
                  <a:srgbClr val="996633"/>
                </a:solidFill>
              </a:rPr>
              <a:t> или «остров невезения» в «экономике недоверия».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662614" y="1423988"/>
            <a:ext cx="3311525" cy="1016000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996633"/>
                </a:solidFill>
              </a:rPr>
              <a:t>1.Предприниматель (маниакальная </a:t>
            </a:r>
            <a:br>
              <a:rPr lang="ru-RU" altLang="ru-RU" sz="2000">
                <a:solidFill>
                  <a:srgbClr val="996633"/>
                </a:solidFill>
              </a:rPr>
            </a:br>
            <a:r>
              <a:rPr lang="ru-RU" altLang="ru-RU" sz="2000">
                <a:solidFill>
                  <a:srgbClr val="996633"/>
                </a:solidFill>
              </a:rPr>
              <a:t>тяга к контролю) 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383088" y="4724401"/>
            <a:ext cx="2952750" cy="461963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996633"/>
                </a:solidFill>
              </a:rPr>
              <a:t>3.Работник</a:t>
            </a: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6054725" y="6035676"/>
            <a:ext cx="3384550" cy="461963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996633"/>
                </a:solidFill>
              </a:rPr>
              <a:t>5.Покупатель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6246814" y="3376613"/>
            <a:ext cx="3311525" cy="461962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996633"/>
                </a:solidFill>
              </a:rPr>
              <a:t>2.Менеджер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7747001" y="5100638"/>
            <a:ext cx="2824163" cy="461962"/>
          </a:xfrm>
          <a:prstGeom prst="rect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996633"/>
                </a:solidFill>
              </a:rPr>
              <a:t>4.Профессионал</a:t>
            </a:r>
          </a:p>
        </p:txBody>
      </p:sp>
      <p:grpSp>
        <p:nvGrpSpPr>
          <p:cNvPr id="2841631" name="Group 31"/>
          <p:cNvGrpSpPr>
            <a:grpSpLocks/>
          </p:cNvGrpSpPr>
          <p:nvPr/>
        </p:nvGrpSpPr>
        <p:grpSpPr bwMode="auto">
          <a:xfrm>
            <a:off x="4906964" y="3951288"/>
            <a:ext cx="1944687" cy="457200"/>
            <a:chOff x="1565" y="2342"/>
            <a:chExt cx="1225" cy="288"/>
          </a:xfrm>
        </p:grpSpPr>
        <p:sp>
          <p:nvSpPr>
            <p:cNvPr id="28694" name="AutoShape 23"/>
            <p:cNvSpPr>
              <a:spLocks noChangeArrowheads="1"/>
            </p:cNvSpPr>
            <p:nvPr/>
          </p:nvSpPr>
          <p:spPr bwMode="auto">
            <a:xfrm rot="3838668">
              <a:off x="2141" y="1902"/>
              <a:ext cx="74" cy="1225"/>
            </a:xfrm>
            <a:prstGeom prst="downArrow">
              <a:avLst>
                <a:gd name="adj1" fmla="val 50000"/>
                <a:gd name="adj2" fmla="val 413851"/>
              </a:avLst>
            </a:prstGeom>
            <a:solidFill>
              <a:schemeClr val="bg1">
                <a:alpha val="58038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28695" name="Text Box 15"/>
            <p:cNvSpPr txBox="1">
              <a:spLocks noChangeArrowheads="1"/>
            </p:cNvSpPr>
            <p:nvPr/>
          </p:nvSpPr>
          <p:spPr bwMode="auto">
            <a:xfrm>
              <a:off x="1611" y="2342"/>
              <a:ext cx="113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Презирает</a:t>
              </a:r>
            </a:p>
          </p:txBody>
        </p:sp>
      </p:grpSp>
      <p:grpSp>
        <p:nvGrpSpPr>
          <p:cNvPr id="2841632" name="Group 32"/>
          <p:cNvGrpSpPr>
            <a:grpSpLocks/>
          </p:cNvGrpSpPr>
          <p:nvPr/>
        </p:nvGrpSpPr>
        <p:grpSpPr bwMode="auto">
          <a:xfrm>
            <a:off x="7610476" y="4097339"/>
            <a:ext cx="2378075" cy="547687"/>
            <a:chOff x="2699" y="2203"/>
            <a:chExt cx="1498" cy="345"/>
          </a:xfrm>
        </p:grpSpPr>
        <p:sp>
          <p:nvSpPr>
            <p:cNvPr id="28692" name="AutoShape 24"/>
            <p:cNvSpPr>
              <a:spLocks noChangeArrowheads="1"/>
            </p:cNvSpPr>
            <p:nvPr/>
          </p:nvSpPr>
          <p:spPr bwMode="auto">
            <a:xfrm rot="17539047" flipH="1">
              <a:off x="3367" y="1810"/>
              <a:ext cx="70" cy="1406"/>
            </a:xfrm>
            <a:prstGeom prst="downArrow">
              <a:avLst>
                <a:gd name="adj1" fmla="val 50000"/>
                <a:gd name="adj2" fmla="val 502143"/>
              </a:avLst>
            </a:prstGeom>
            <a:solidFill>
              <a:schemeClr val="bg1">
                <a:alpha val="58038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28693" name="Text Box 11"/>
            <p:cNvSpPr txBox="1">
              <a:spLocks noChangeArrowheads="1"/>
            </p:cNvSpPr>
            <p:nvPr/>
          </p:nvSpPr>
          <p:spPr bwMode="auto">
            <a:xfrm>
              <a:off x="2881" y="2203"/>
              <a:ext cx="13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Конкурирует</a:t>
              </a:r>
            </a:p>
          </p:txBody>
        </p:sp>
      </p:grpSp>
      <p:grpSp>
        <p:nvGrpSpPr>
          <p:cNvPr id="2841633" name="Group 33"/>
          <p:cNvGrpSpPr>
            <a:grpSpLocks/>
          </p:cNvGrpSpPr>
          <p:nvPr/>
        </p:nvGrpSpPr>
        <p:grpSpPr bwMode="auto">
          <a:xfrm>
            <a:off x="5087938" y="5349875"/>
            <a:ext cx="2303462" cy="457200"/>
            <a:chOff x="1474" y="3203"/>
            <a:chExt cx="1451" cy="288"/>
          </a:xfrm>
        </p:grpSpPr>
        <p:sp>
          <p:nvSpPr>
            <p:cNvPr id="28690" name="AutoShape 26"/>
            <p:cNvSpPr>
              <a:spLocks noChangeArrowheads="1"/>
            </p:cNvSpPr>
            <p:nvPr/>
          </p:nvSpPr>
          <p:spPr bwMode="auto">
            <a:xfrm rot="17539047" flipH="1">
              <a:off x="2142" y="2671"/>
              <a:ext cx="70" cy="1406"/>
            </a:xfrm>
            <a:prstGeom prst="downArrow">
              <a:avLst>
                <a:gd name="adj1" fmla="val 50000"/>
                <a:gd name="adj2" fmla="val 502143"/>
              </a:avLst>
            </a:prstGeom>
            <a:solidFill>
              <a:schemeClr val="bg1">
                <a:alpha val="58038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1474" y="3203"/>
              <a:ext cx="145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Безразличен</a:t>
              </a:r>
            </a:p>
          </p:txBody>
        </p:sp>
      </p:grpSp>
      <p:grpSp>
        <p:nvGrpSpPr>
          <p:cNvPr id="2841627" name="Group 27"/>
          <p:cNvGrpSpPr>
            <a:grpSpLocks/>
          </p:cNvGrpSpPr>
          <p:nvPr/>
        </p:nvGrpSpPr>
        <p:grpSpPr bwMode="auto">
          <a:xfrm>
            <a:off x="6189663" y="2474913"/>
            <a:ext cx="2259012" cy="919162"/>
            <a:chOff x="2259" y="1559"/>
            <a:chExt cx="1423" cy="579"/>
          </a:xfrm>
        </p:grpSpPr>
        <p:sp>
          <p:nvSpPr>
            <p:cNvPr id="28688" name="AutoShape 25"/>
            <p:cNvSpPr>
              <a:spLocks noChangeArrowheads="1"/>
            </p:cNvSpPr>
            <p:nvPr/>
          </p:nvSpPr>
          <p:spPr bwMode="auto">
            <a:xfrm flipH="1">
              <a:off x="2880" y="1594"/>
              <a:ext cx="91" cy="544"/>
            </a:xfrm>
            <a:prstGeom prst="downArrow">
              <a:avLst>
                <a:gd name="adj1" fmla="val 50000"/>
                <a:gd name="adj2" fmla="val 149451"/>
              </a:avLst>
            </a:prstGeom>
            <a:solidFill>
              <a:schemeClr val="bg1">
                <a:alpha val="58038"/>
              </a:schemeClr>
            </a:soli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  <p:sp>
          <p:nvSpPr>
            <p:cNvPr id="28689" name="Text Box 5"/>
            <p:cNvSpPr txBox="1">
              <a:spLocks noChangeArrowheads="1"/>
            </p:cNvSpPr>
            <p:nvPr/>
          </p:nvSpPr>
          <p:spPr bwMode="auto">
            <a:xfrm>
              <a:off x="2259" y="1559"/>
              <a:ext cx="142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Не доверяет</a:t>
              </a:r>
            </a:p>
          </p:txBody>
        </p:sp>
      </p:grpSp>
      <p:sp>
        <p:nvSpPr>
          <p:cNvPr id="2841634" name="Text Box 34"/>
          <p:cNvSpPr txBox="1">
            <a:spLocks noChangeArrowheads="1"/>
          </p:cNvSpPr>
          <p:nvPr/>
        </p:nvSpPr>
        <p:spPr bwMode="auto">
          <a:xfrm>
            <a:off x="817296" y="1844675"/>
            <a:ext cx="446114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996633"/>
                </a:solidFill>
              </a:rPr>
              <a:t>«В 99% случаев собственники тотально им </a:t>
            </a:r>
            <a:r>
              <a:rPr lang="en-US" altLang="ru-RU" sz="2000" dirty="0">
                <a:solidFill>
                  <a:srgbClr val="996633"/>
                </a:solidFill>
              </a:rPr>
              <a:t>&lt;</a:t>
            </a:r>
            <a:r>
              <a:rPr lang="ru-RU" altLang="ru-RU" sz="2000" dirty="0">
                <a:solidFill>
                  <a:srgbClr val="996633"/>
                </a:solidFill>
              </a:rPr>
              <a:t>менеджерам</a:t>
            </a:r>
            <a:r>
              <a:rPr lang="en-US" altLang="ru-RU" sz="2000" dirty="0">
                <a:solidFill>
                  <a:srgbClr val="996633"/>
                </a:solidFill>
              </a:rPr>
              <a:t>&gt;</a:t>
            </a:r>
            <a:r>
              <a:rPr lang="ru-RU" altLang="ru-RU" sz="2000" dirty="0">
                <a:solidFill>
                  <a:srgbClr val="996633"/>
                </a:solidFill>
              </a:rPr>
              <a:t> не доверяют, не дают полномочий и власти». </a:t>
            </a:r>
            <a:r>
              <a:rPr lang="en-US" altLang="ru-RU" sz="2000" dirty="0">
                <a:solidFill>
                  <a:srgbClr val="996633"/>
                </a:solidFill>
              </a:rPr>
              <a:t/>
            </a:r>
            <a:br>
              <a:rPr lang="en-US" altLang="ru-RU" sz="2000" dirty="0">
                <a:solidFill>
                  <a:srgbClr val="996633"/>
                </a:solidFill>
              </a:rPr>
            </a:br>
            <a:r>
              <a:rPr lang="ru-RU" altLang="ru-RU" sz="2000" dirty="0" err="1">
                <a:solidFill>
                  <a:srgbClr val="996633"/>
                </a:solidFill>
              </a:rPr>
              <a:t>Д.Шустерман</a:t>
            </a:r>
            <a:r>
              <a:rPr lang="ru-RU" altLang="ru-RU" sz="2000" dirty="0">
                <a:solidFill>
                  <a:srgbClr val="996633"/>
                </a:solidFill>
              </a:rPr>
              <a:t> (2010 г.)</a:t>
            </a:r>
          </a:p>
        </p:txBody>
      </p:sp>
      <p:sp>
        <p:nvSpPr>
          <p:cNvPr id="2841635" name="Text Box 35"/>
          <p:cNvSpPr txBox="1">
            <a:spLocks noChangeArrowheads="1"/>
          </p:cNvSpPr>
          <p:nvPr/>
        </p:nvSpPr>
        <p:spPr bwMode="auto">
          <a:xfrm>
            <a:off x="817296" y="3986213"/>
            <a:ext cx="343185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996633"/>
                </a:solidFill>
              </a:rPr>
              <a:t>«Слаженная </a:t>
            </a:r>
            <a:br>
              <a:rPr lang="ru-RU" altLang="ru-RU" sz="2000" dirty="0">
                <a:solidFill>
                  <a:srgbClr val="996633"/>
                </a:solidFill>
              </a:rPr>
            </a:br>
            <a:r>
              <a:rPr lang="ru-RU" altLang="ru-RU" sz="2000" dirty="0">
                <a:solidFill>
                  <a:srgbClr val="996633"/>
                </a:solidFill>
              </a:rPr>
              <a:t>работа строится только на страхе перед начальником». </a:t>
            </a:r>
            <a:r>
              <a:rPr lang="ru-RU" altLang="ru-RU" sz="2000" dirty="0" err="1">
                <a:solidFill>
                  <a:srgbClr val="996633"/>
                </a:solidFill>
              </a:rPr>
              <a:t>П.Вакатов</a:t>
            </a:r>
            <a:r>
              <a:rPr lang="ru-RU" altLang="ru-RU" sz="2000" dirty="0">
                <a:solidFill>
                  <a:srgbClr val="996633"/>
                </a:solidFill>
              </a:rPr>
              <a:t> (2010 г.)</a:t>
            </a:r>
          </a:p>
        </p:txBody>
      </p:sp>
    </p:spTree>
    <p:extLst>
      <p:ext uri="{BB962C8B-B14F-4D97-AF65-F5344CB8AC3E}">
        <p14:creationId xmlns:p14="http://schemas.microsoft.com/office/powerpoint/2010/main" val="913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4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4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4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4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4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1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96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3D6115D-744B-44C4-A2E7-10D98C1661B3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738" y="1792287"/>
            <a:ext cx="9585677" cy="91122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996633"/>
                </a:solidFill>
              </a:rPr>
              <a:t>Основные причины низкой эффективности российских фирм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002" y="2800617"/>
            <a:ext cx="9650413" cy="284762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>
                <a:solidFill>
                  <a:srgbClr val="996633"/>
                </a:solidFill>
              </a:rPr>
              <a:t>44% - привычка экономить на персонале,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996633"/>
                </a:solidFill>
              </a:rPr>
              <a:t>35% - безграмотность менеджеров от непосредственного руководителя до руководства страной,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996633"/>
                </a:solidFill>
              </a:rPr>
              <a:t>20% - использование «блата», продвижение по службе «своих» кадров.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996633"/>
                </a:solidFill>
              </a:rPr>
              <a:t>(Результаты опроса фирмы </a:t>
            </a:r>
            <a:r>
              <a:rPr lang="en-US" altLang="ru-RU" sz="2400" dirty="0" err="1">
                <a:solidFill>
                  <a:srgbClr val="996633"/>
                </a:solidFill>
              </a:rPr>
              <a:t>Synovate</a:t>
            </a:r>
            <a:r>
              <a:rPr lang="ru-RU" altLang="ru-RU" sz="2400" dirty="0">
                <a:solidFill>
                  <a:srgbClr val="996633"/>
                </a:solidFill>
              </a:rPr>
              <a:t> </a:t>
            </a:r>
            <a:r>
              <a:rPr lang="en-US" altLang="ru-RU" sz="2400" dirty="0">
                <a:solidFill>
                  <a:srgbClr val="996633"/>
                </a:solidFill>
              </a:rPr>
              <a:t>2010 </a:t>
            </a:r>
            <a:r>
              <a:rPr lang="ru-RU" altLang="ru-RU" sz="2400" dirty="0">
                <a:solidFill>
                  <a:srgbClr val="996633"/>
                </a:solidFill>
              </a:rPr>
              <a:t>г. 1200 сотрудников фирм в 7 регионах России).</a:t>
            </a:r>
          </a:p>
        </p:txBody>
      </p:sp>
      <p:pic>
        <p:nvPicPr>
          <p:cNvPr id="2970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15888"/>
            <a:ext cx="52562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174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6380062-19D3-44D8-B903-96C273B2BE15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672771" name="Rectangle 1027"/>
          <p:cNvSpPr>
            <a:spLocks noChangeArrowheads="1"/>
          </p:cNvSpPr>
          <p:nvPr/>
        </p:nvSpPr>
        <p:spPr bwMode="auto">
          <a:xfrm>
            <a:off x="2201863" y="3714750"/>
            <a:ext cx="2355850" cy="1193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996633"/>
                </a:solidFill>
              </a:rPr>
              <a:t>Субъект управления</a:t>
            </a:r>
          </a:p>
        </p:txBody>
      </p:sp>
      <p:sp>
        <p:nvSpPr>
          <p:cNvPr id="672772" name="Rectangle 1028"/>
          <p:cNvSpPr>
            <a:spLocks noChangeArrowheads="1"/>
          </p:cNvSpPr>
          <p:nvPr/>
        </p:nvSpPr>
        <p:spPr bwMode="auto">
          <a:xfrm>
            <a:off x="7967664" y="3678239"/>
            <a:ext cx="2351087" cy="1266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996633"/>
                </a:solidFill>
              </a:rPr>
              <a:t>Объект управления</a:t>
            </a:r>
          </a:p>
        </p:txBody>
      </p:sp>
      <p:grpSp>
        <p:nvGrpSpPr>
          <p:cNvPr id="672779" name="Group 1035"/>
          <p:cNvGrpSpPr>
            <a:grpSpLocks/>
          </p:cNvGrpSpPr>
          <p:nvPr/>
        </p:nvGrpSpPr>
        <p:grpSpPr bwMode="auto">
          <a:xfrm>
            <a:off x="4941889" y="2908300"/>
            <a:ext cx="2606675" cy="1500188"/>
            <a:chOff x="2336" y="1124"/>
            <a:chExt cx="1642" cy="945"/>
          </a:xfrm>
        </p:grpSpPr>
        <p:sp>
          <p:nvSpPr>
            <p:cNvPr id="31757" name="Line 1029"/>
            <p:cNvSpPr>
              <a:spLocks noChangeShapeType="1"/>
            </p:cNvSpPr>
            <p:nvPr/>
          </p:nvSpPr>
          <p:spPr bwMode="auto">
            <a:xfrm>
              <a:off x="2336" y="2069"/>
              <a:ext cx="16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Text Box 1030"/>
            <p:cNvSpPr txBox="1">
              <a:spLocks noChangeArrowheads="1"/>
            </p:cNvSpPr>
            <p:nvPr/>
          </p:nvSpPr>
          <p:spPr bwMode="auto">
            <a:xfrm>
              <a:off x="2431" y="1124"/>
              <a:ext cx="1452" cy="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996633"/>
                  </a:solidFill>
                </a:rPr>
                <a:t>Управляющее воздействие</a:t>
              </a:r>
            </a:p>
          </p:txBody>
        </p:sp>
      </p:grpSp>
      <p:grpSp>
        <p:nvGrpSpPr>
          <p:cNvPr id="672780" name="Group 1036"/>
          <p:cNvGrpSpPr>
            <a:grpSpLocks/>
          </p:cNvGrpSpPr>
          <p:nvPr/>
        </p:nvGrpSpPr>
        <p:grpSpPr bwMode="auto">
          <a:xfrm>
            <a:off x="3792538" y="4957763"/>
            <a:ext cx="5256212" cy="1403350"/>
            <a:chOff x="1474" y="2478"/>
            <a:chExt cx="3220" cy="884"/>
          </a:xfrm>
        </p:grpSpPr>
        <p:sp>
          <p:nvSpPr>
            <p:cNvPr id="31754" name="Text Box 1031"/>
            <p:cNvSpPr txBox="1">
              <a:spLocks noChangeArrowheads="1"/>
            </p:cNvSpPr>
            <p:nvPr/>
          </p:nvSpPr>
          <p:spPr bwMode="auto">
            <a:xfrm>
              <a:off x="2336" y="3067"/>
              <a:ext cx="1542" cy="2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/>
                <a:t> </a:t>
              </a:r>
              <a:r>
                <a:rPr lang="ru-RU" altLang="ru-RU" sz="2400">
                  <a:solidFill>
                    <a:srgbClr val="996633"/>
                  </a:solidFill>
                </a:rPr>
                <a:t>Обратная связь</a:t>
              </a:r>
            </a:p>
          </p:txBody>
        </p:sp>
        <p:sp>
          <p:nvSpPr>
            <p:cNvPr id="31755" name="Line 1032"/>
            <p:cNvSpPr>
              <a:spLocks noChangeShapeType="1"/>
            </p:cNvSpPr>
            <p:nvPr/>
          </p:nvSpPr>
          <p:spPr bwMode="auto">
            <a:xfrm flipH="1">
              <a:off x="3606" y="2523"/>
              <a:ext cx="1088" cy="5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1033"/>
            <p:cNvSpPr>
              <a:spLocks noChangeShapeType="1"/>
            </p:cNvSpPr>
            <p:nvPr/>
          </p:nvSpPr>
          <p:spPr bwMode="auto">
            <a:xfrm flipH="1" flipV="1">
              <a:off x="1474" y="2478"/>
              <a:ext cx="907" cy="5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2" name="Rectangle 1037"/>
          <p:cNvSpPr>
            <a:spLocks noGrp="1" noChangeArrowheads="1"/>
          </p:cNvSpPr>
          <p:nvPr>
            <p:ph type="title"/>
          </p:nvPr>
        </p:nvSpPr>
        <p:spPr>
          <a:xfrm>
            <a:off x="1882776" y="2079626"/>
            <a:ext cx="8435975" cy="78581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6633"/>
                </a:solidFill>
              </a:rPr>
              <a:t>Контур управления</a:t>
            </a:r>
          </a:p>
        </p:txBody>
      </p:sp>
      <p:pic>
        <p:nvPicPr>
          <p:cNvPr id="31753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5888"/>
            <a:ext cx="58324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280079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animBg="1"/>
      <p:bldP spid="6727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Дата 3"/>
          <p:cNvSpPr>
            <a:spLocks noGrp="1"/>
          </p:cNvSpPr>
          <p:nvPr>
            <p:ph type="dt" sz="quarter" idx="10"/>
          </p:nvPr>
        </p:nvSpPr>
        <p:spPr>
          <a:xfrm>
            <a:off x="2063750" y="6132513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14.12.2012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40688" y="6237288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EE99F45-AD39-4B39-A15C-840C51809A08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437" y="2330507"/>
            <a:ext cx="10454909" cy="364141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i="1" dirty="0" smtClean="0"/>
              <a:t>	</a:t>
            </a:r>
            <a:r>
              <a:rPr lang="ru-RU" altLang="ru-RU" sz="3200" i="1" dirty="0" smtClean="0">
                <a:solidFill>
                  <a:srgbClr val="996633"/>
                </a:solidFill>
              </a:rPr>
              <a:t>«… </a:t>
            </a:r>
            <a:r>
              <a:rPr lang="ru-RU" altLang="ru-RU" sz="3200" i="1" dirty="0">
                <a:solidFill>
                  <a:srgbClr val="996633"/>
                </a:solidFill>
              </a:rPr>
              <a:t>когда люди делают что-либо, в результате они получают то, на что надеялись, плюс то, чего не ожидали (ненамеренное и возможно нежелательное последствие).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i="1" dirty="0">
                <a:solidFill>
                  <a:srgbClr val="996633"/>
                </a:solidFill>
              </a:rPr>
              <a:t>	… Более того, по большому счету менеджеры всегда имеют дело с непреднамеренными последствиями предыдущих действий».</a:t>
            </a:r>
            <a:br>
              <a:rPr lang="ru-RU" altLang="ru-RU" sz="3200" i="1" dirty="0">
                <a:solidFill>
                  <a:srgbClr val="996633"/>
                </a:solidFill>
              </a:rPr>
            </a:br>
            <a:r>
              <a:rPr lang="ru-RU" altLang="ru-RU" sz="3200" dirty="0">
                <a:solidFill>
                  <a:srgbClr val="996633"/>
                </a:solidFill>
              </a:rPr>
              <a:t>   					Крис Грей (2005) </a:t>
            </a:r>
          </a:p>
        </p:txBody>
      </p:sp>
      <p:pic>
        <p:nvPicPr>
          <p:cNvPr id="3277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15888"/>
            <a:ext cx="5975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379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CA09E6C-88B4-4AB0-BE91-C6C018A09E77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1639888"/>
            <a:ext cx="8569325" cy="5461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996633"/>
                </a:solidFill>
              </a:rPr>
              <a:t>Этапы менеджмента (элементы менеджмента)</a:t>
            </a:r>
            <a:r>
              <a:rPr lang="en-US" altLang="ru-RU" sz="2400">
                <a:solidFill>
                  <a:srgbClr val="996633"/>
                </a:solidFill>
              </a:rPr>
              <a:t>:</a:t>
            </a:r>
            <a:endParaRPr lang="ru-RU" altLang="ru-RU" sz="2400">
              <a:solidFill>
                <a:srgbClr val="996633"/>
              </a:solidFill>
            </a:endParaRPr>
          </a:p>
        </p:txBody>
      </p:sp>
      <p:grpSp>
        <p:nvGrpSpPr>
          <p:cNvPr id="1317895" name="Group 7"/>
          <p:cNvGrpSpPr>
            <a:grpSpLocks/>
          </p:cNvGrpSpPr>
          <p:nvPr/>
        </p:nvGrpSpPr>
        <p:grpSpPr bwMode="auto">
          <a:xfrm>
            <a:off x="7496176" y="3265489"/>
            <a:ext cx="3040063" cy="1323975"/>
            <a:chOff x="3656" y="1830"/>
            <a:chExt cx="1702" cy="834"/>
          </a:xfrm>
        </p:grpSpPr>
        <p:sp>
          <p:nvSpPr>
            <p:cNvPr id="33808" name="Text Box 8"/>
            <p:cNvSpPr txBox="1">
              <a:spLocks noChangeArrowheads="1"/>
            </p:cNvSpPr>
            <p:nvPr/>
          </p:nvSpPr>
          <p:spPr bwMode="auto">
            <a:xfrm>
              <a:off x="3961" y="1830"/>
              <a:ext cx="1397" cy="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ru-RU" altLang="ru-RU" sz="1600">
                  <a:solidFill>
                    <a:srgbClr val="996633"/>
                  </a:solidFill>
                </a:rPr>
                <a:t>3.Руководство</a:t>
              </a:r>
              <a:r>
                <a:rPr kumimoji="1" lang="en-US" altLang="ru-RU" sz="1600">
                  <a:solidFill>
                    <a:srgbClr val="996633"/>
                  </a:solidFill>
                </a:rPr>
                <a:t>:</a:t>
              </a:r>
              <a:r>
                <a:rPr kumimoji="1" lang="ru-RU" altLang="ru-RU" sz="1600">
                  <a:solidFill>
                    <a:srgbClr val="996633"/>
                  </a:solidFill>
                </a:rPr>
                <a:t/>
              </a:r>
              <a:br>
                <a:rPr kumimoji="1" lang="ru-RU" altLang="ru-RU" sz="1600">
                  <a:solidFill>
                    <a:srgbClr val="996633"/>
                  </a:solidFill>
                </a:rPr>
              </a:br>
              <a:r>
                <a:rPr kumimoji="1" lang="ru-RU" altLang="ru-RU" sz="1600">
                  <a:solidFill>
                    <a:srgbClr val="996633"/>
                  </a:solidFill>
                </a:rPr>
                <a:t>1. мотивация,</a:t>
              </a:r>
              <a:br>
                <a:rPr kumimoji="1" lang="ru-RU" altLang="ru-RU" sz="1600">
                  <a:solidFill>
                    <a:srgbClr val="996633"/>
                  </a:solidFill>
                </a:rPr>
              </a:br>
              <a:r>
                <a:rPr kumimoji="1" lang="ru-RU" altLang="ru-RU" sz="1600">
                  <a:solidFill>
                    <a:srgbClr val="996633"/>
                  </a:solidFill>
                </a:rPr>
                <a:t>2. распорядительство,</a:t>
              </a:r>
              <a:br>
                <a:rPr kumimoji="1" lang="ru-RU" altLang="ru-RU" sz="1600">
                  <a:solidFill>
                    <a:srgbClr val="996633"/>
                  </a:solidFill>
                </a:rPr>
              </a:br>
              <a:r>
                <a:rPr kumimoji="1" lang="ru-RU" altLang="ru-RU" sz="1600">
                  <a:solidFill>
                    <a:srgbClr val="996633"/>
                  </a:solidFill>
                </a:rPr>
                <a:t>3. координация,</a:t>
              </a:r>
              <a:br>
                <a:rPr kumimoji="1" lang="ru-RU" altLang="ru-RU" sz="1600">
                  <a:solidFill>
                    <a:srgbClr val="996633"/>
                  </a:solidFill>
                </a:rPr>
              </a:br>
              <a:r>
                <a:rPr kumimoji="1" lang="ru-RU" altLang="ru-RU" sz="1600">
                  <a:solidFill>
                    <a:srgbClr val="996633"/>
                  </a:solidFill>
                </a:rPr>
                <a:t>4.обучение персонала</a:t>
              </a:r>
            </a:p>
          </p:txBody>
        </p:sp>
        <p:sp>
          <p:nvSpPr>
            <p:cNvPr id="33809" name="AutoShape 9"/>
            <p:cNvSpPr>
              <a:spLocks noChangeArrowheads="1"/>
            </p:cNvSpPr>
            <p:nvPr/>
          </p:nvSpPr>
          <p:spPr bwMode="auto">
            <a:xfrm>
              <a:off x="3656" y="1930"/>
              <a:ext cx="284" cy="71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1317892" name="Group 4"/>
          <p:cNvGrpSpPr>
            <a:grpSpLocks/>
          </p:cNvGrpSpPr>
          <p:nvPr/>
        </p:nvGrpSpPr>
        <p:grpSpPr bwMode="auto">
          <a:xfrm>
            <a:off x="4410075" y="2282826"/>
            <a:ext cx="3079750" cy="2308225"/>
            <a:chOff x="2053" y="1468"/>
            <a:chExt cx="1660" cy="1454"/>
          </a:xfrm>
        </p:grpSpPr>
        <p:sp>
          <p:nvSpPr>
            <p:cNvPr id="33806" name="Text Box 5"/>
            <p:cNvSpPr txBox="1">
              <a:spLocks noChangeArrowheads="1"/>
            </p:cNvSpPr>
            <p:nvPr/>
          </p:nvSpPr>
          <p:spPr bwMode="auto">
            <a:xfrm>
              <a:off x="2254" y="1468"/>
              <a:ext cx="1459" cy="1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ru-RU" altLang="ru-RU" sz="1800">
                  <a:solidFill>
                    <a:srgbClr val="996633"/>
                  </a:solidFill>
                </a:rPr>
                <a:t>2.Организация</a:t>
              </a:r>
              <a:r>
                <a:rPr kumimoji="1" lang="en-US" altLang="ru-RU" sz="1800">
                  <a:solidFill>
                    <a:srgbClr val="996633"/>
                  </a:solidFill>
                </a:rPr>
                <a:t>:</a:t>
              </a:r>
              <a:r>
                <a:rPr kumimoji="1" lang="ru-RU" altLang="ru-RU" sz="1800">
                  <a:solidFill>
                    <a:srgbClr val="996633"/>
                  </a:solidFill>
                </a:rPr>
                <a:t/>
              </a:r>
              <a:br>
                <a:rPr kumimoji="1" lang="ru-RU" altLang="ru-RU" sz="1800">
                  <a:solidFill>
                    <a:srgbClr val="996633"/>
                  </a:solidFill>
                </a:rPr>
              </a:br>
              <a:r>
                <a:rPr kumimoji="1" lang="ru-RU" altLang="ru-RU" sz="1800">
                  <a:solidFill>
                    <a:srgbClr val="996633"/>
                  </a:solidFill>
                </a:rPr>
                <a:t>1.организационное проектирование,</a:t>
              </a:r>
              <a:br>
                <a:rPr kumimoji="1" lang="ru-RU" altLang="ru-RU" sz="1800">
                  <a:solidFill>
                    <a:srgbClr val="996633"/>
                  </a:solidFill>
                </a:rPr>
              </a:br>
              <a:r>
                <a:rPr kumimoji="1" lang="ru-RU" altLang="ru-RU" sz="1800">
                  <a:solidFill>
                    <a:srgbClr val="996633"/>
                  </a:solidFill>
                </a:rPr>
                <a:t>2.подбор кадров,</a:t>
              </a:r>
              <a:br>
                <a:rPr kumimoji="1" lang="ru-RU" altLang="ru-RU" sz="1800">
                  <a:solidFill>
                    <a:srgbClr val="996633"/>
                  </a:solidFill>
                </a:rPr>
              </a:br>
              <a:r>
                <a:rPr kumimoji="1" lang="ru-RU" altLang="ru-RU" sz="1800">
                  <a:solidFill>
                    <a:srgbClr val="996633"/>
                  </a:solidFill>
                </a:rPr>
                <a:t>3.профессиональная подготовка,</a:t>
              </a:r>
              <a:br>
                <a:rPr kumimoji="1" lang="ru-RU" altLang="ru-RU" sz="1800">
                  <a:solidFill>
                    <a:srgbClr val="996633"/>
                  </a:solidFill>
                </a:rPr>
              </a:br>
              <a:r>
                <a:rPr kumimoji="1" lang="ru-RU" altLang="ru-RU" sz="1800">
                  <a:solidFill>
                    <a:srgbClr val="996633"/>
                  </a:solidFill>
                </a:rPr>
                <a:t>4.установление коммуникаций</a:t>
              </a:r>
            </a:p>
          </p:txBody>
        </p:sp>
        <p:sp>
          <p:nvSpPr>
            <p:cNvPr id="33807" name="AutoShape 6"/>
            <p:cNvSpPr>
              <a:spLocks noChangeArrowheads="1"/>
            </p:cNvSpPr>
            <p:nvPr/>
          </p:nvSpPr>
          <p:spPr bwMode="auto">
            <a:xfrm>
              <a:off x="2053" y="2009"/>
              <a:ext cx="198" cy="6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endParaRPr lang="ru-RU" altLang="ru-RU" sz="2000">
                <a:solidFill>
                  <a:schemeClr val="tx2"/>
                </a:solidFill>
              </a:endParaRPr>
            </a:p>
          </p:txBody>
        </p:sp>
      </p:grpSp>
      <p:sp>
        <p:nvSpPr>
          <p:cNvPr id="33799" name="Text Box 3"/>
          <p:cNvSpPr txBox="1">
            <a:spLocks noChangeArrowheads="1"/>
          </p:cNvSpPr>
          <p:nvPr/>
        </p:nvSpPr>
        <p:spPr bwMode="auto">
          <a:xfrm>
            <a:off x="2030413" y="2525713"/>
            <a:ext cx="2368550" cy="203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101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tabLst>
                <a:tab pos="10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101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101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0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0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0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0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10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1800">
                <a:solidFill>
                  <a:srgbClr val="996633"/>
                </a:solidFill>
              </a:rPr>
              <a:t>1.Планирование</a:t>
            </a:r>
            <a:r>
              <a:rPr kumimoji="1" lang="en-US" altLang="ru-RU" sz="1800">
                <a:solidFill>
                  <a:srgbClr val="996633"/>
                </a:solidFill>
              </a:rPr>
              <a:t>:</a:t>
            </a:r>
            <a:r>
              <a:rPr kumimoji="1" lang="ru-RU" altLang="ru-RU" sz="1800">
                <a:solidFill>
                  <a:srgbClr val="996633"/>
                </a:solidFill>
              </a:rPr>
              <a:t/>
            </a:r>
            <a:br>
              <a:rPr kumimoji="1" lang="ru-RU" altLang="ru-RU" sz="1800">
                <a:solidFill>
                  <a:srgbClr val="996633"/>
                </a:solidFill>
              </a:rPr>
            </a:br>
            <a:r>
              <a:rPr kumimoji="1" lang="ru-RU" altLang="ru-RU" sz="1800">
                <a:solidFill>
                  <a:srgbClr val="996633"/>
                </a:solidFill>
              </a:rPr>
              <a:t>1.прогнозирование,</a:t>
            </a:r>
            <a:br>
              <a:rPr kumimoji="1" lang="ru-RU" altLang="ru-RU" sz="1800">
                <a:solidFill>
                  <a:srgbClr val="996633"/>
                </a:solidFill>
              </a:rPr>
            </a:br>
            <a:r>
              <a:rPr kumimoji="1" lang="ru-RU" altLang="ru-RU" sz="1800">
                <a:solidFill>
                  <a:srgbClr val="996633"/>
                </a:solidFill>
              </a:rPr>
              <a:t>2.целеполагание,</a:t>
            </a:r>
            <a:br>
              <a:rPr kumimoji="1" lang="ru-RU" altLang="ru-RU" sz="1800">
                <a:solidFill>
                  <a:srgbClr val="996633"/>
                </a:solidFill>
              </a:rPr>
            </a:br>
            <a:r>
              <a:rPr kumimoji="1" lang="ru-RU" altLang="ru-RU" sz="1800">
                <a:solidFill>
                  <a:srgbClr val="996633"/>
                </a:solidFill>
              </a:rPr>
              <a:t>3.оптимизация</a:t>
            </a:r>
            <a:r>
              <a:rPr kumimoji="1" lang="en-US" altLang="ru-RU" sz="1800">
                <a:solidFill>
                  <a:srgbClr val="996633"/>
                </a:solidFill>
              </a:rPr>
              <a:t>,</a:t>
            </a:r>
            <a:r>
              <a:rPr kumimoji="1" lang="ru-RU" altLang="ru-RU" sz="1800">
                <a:solidFill>
                  <a:srgbClr val="996633"/>
                </a:solidFill>
              </a:rPr>
              <a:t/>
            </a:r>
            <a:br>
              <a:rPr kumimoji="1" lang="ru-RU" altLang="ru-RU" sz="1800">
                <a:solidFill>
                  <a:srgbClr val="996633"/>
                </a:solidFill>
              </a:rPr>
            </a:br>
            <a:r>
              <a:rPr kumimoji="1" lang="ru-RU" altLang="ru-RU" sz="1800">
                <a:solidFill>
                  <a:srgbClr val="996633"/>
                </a:solidFill>
              </a:rPr>
              <a:t>4.стандартизация, </a:t>
            </a:r>
            <a:br>
              <a:rPr kumimoji="1" lang="ru-RU" altLang="ru-RU" sz="1800">
                <a:solidFill>
                  <a:srgbClr val="996633"/>
                </a:solidFill>
              </a:rPr>
            </a:br>
            <a:r>
              <a:rPr kumimoji="1" lang="ru-RU" altLang="ru-RU" sz="1800">
                <a:solidFill>
                  <a:srgbClr val="996633"/>
                </a:solidFill>
              </a:rPr>
              <a:t>5.налоговое планирование</a:t>
            </a:r>
          </a:p>
        </p:txBody>
      </p:sp>
      <p:grpSp>
        <p:nvGrpSpPr>
          <p:cNvPr id="1317898" name="Group 10"/>
          <p:cNvGrpSpPr>
            <a:grpSpLocks/>
          </p:cNvGrpSpPr>
          <p:nvPr/>
        </p:nvGrpSpPr>
        <p:grpSpPr bwMode="auto">
          <a:xfrm>
            <a:off x="4883151" y="4652963"/>
            <a:ext cx="4748213" cy="1949450"/>
            <a:chOff x="2243" y="2746"/>
            <a:chExt cx="3060" cy="1843"/>
          </a:xfrm>
        </p:grpSpPr>
        <p:sp>
          <p:nvSpPr>
            <p:cNvPr id="33804" name="Text Box 11"/>
            <p:cNvSpPr txBox="1">
              <a:spLocks noChangeArrowheads="1"/>
            </p:cNvSpPr>
            <p:nvPr/>
          </p:nvSpPr>
          <p:spPr bwMode="auto">
            <a:xfrm>
              <a:off x="2243" y="3164"/>
              <a:ext cx="1625" cy="1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FF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tabLst>
                  <a:tab pos="1016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tabLst>
                  <a:tab pos="101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ru-RU" altLang="ru-RU" sz="1800">
                  <a:solidFill>
                    <a:srgbClr val="996633"/>
                  </a:solidFill>
                </a:rPr>
                <a:t>4.Контроль</a:t>
              </a:r>
              <a:r>
                <a:rPr kumimoji="1" lang="en-US" altLang="ru-RU" sz="1800">
                  <a:solidFill>
                    <a:srgbClr val="996633"/>
                  </a:solidFill>
                </a:rPr>
                <a:t>:</a:t>
              </a:r>
              <a:r>
                <a:rPr kumimoji="1" lang="ru-RU" altLang="ru-RU" sz="1800">
                  <a:solidFill>
                    <a:srgbClr val="996633"/>
                  </a:solidFill>
                </a:rPr>
                <a:t/>
              </a:r>
              <a:br>
                <a:rPr kumimoji="1" lang="ru-RU" altLang="ru-RU" sz="1800">
                  <a:solidFill>
                    <a:srgbClr val="996633"/>
                  </a:solidFill>
                </a:rPr>
              </a:br>
              <a:r>
                <a:rPr kumimoji="1" lang="ru-RU" altLang="ru-RU" sz="1800">
                  <a:solidFill>
                    <a:srgbClr val="996633"/>
                  </a:solidFill>
                </a:rPr>
                <a:t>1.учет,</a:t>
              </a:r>
              <a:br>
                <a:rPr kumimoji="1" lang="ru-RU" altLang="ru-RU" sz="1800">
                  <a:solidFill>
                    <a:srgbClr val="996633"/>
                  </a:solidFill>
                </a:rPr>
              </a:br>
              <a:r>
                <a:rPr kumimoji="1" lang="ru-RU" altLang="ru-RU" sz="1800">
                  <a:solidFill>
                    <a:srgbClr val="996633"/>
                  </a:solidFill>
                </a:rPr>
                <a:t>2.анализ,</a:t>
              </a:r>
              <a:br>
                <a:rPr kumimoji="1" lang="ru-RU" altLang="ru-RU" sz="1800">
                  <a:solidFill>
                    <a:srgbClr val="996633"/>
                  </a:solidFill>
                </a:rPr>
              </a:br>
              <a:r>
                <a:rPr kumimoji="1" lang="ru-RU" altLang="ru-RU" sz="1800">
                  <a:solidFill>
                    <a:srgbClr val="996633"/>
                  </a:solidFill>
                </a:rPr>
                <a:t>3.регулирование</a:t>
              </a:r>
              <a:r>
                <a:rPr kumimoji="1" lang="ru-RU" altLang="ru-RU" sz="2000">
                  <a:solidFill>
                    <a:srgbClr val="996633"/>
                  </a:solidFill>
                </a:rPr>
                <a:t/>
              </a:r>
              <a:br>
                <a:rPr kumimoji="1" lang="ru-RU" altLang="ru-RU" sz="2000">
                  <a:solidFill>
                    <a:srgbClr val="996633"/>
                  </a:solidFill>
                </a:rPr>
              </a:br>
              <a:endParaRPr kumimoji="1" lang="ru-RU" altLang="ru-RU" sz="2000">
                <a:solidFill>
                  <a:srgbClr val="996633"/>
                </a:solidFill>
              </a:endParaRPr>
            </a:p>
          </p:txBody>
        </p:sp>
        <p:sp>
          <p:nvSpPr>
            <p:cNvPr id="33805" name="AutoShape 12"/>
            <p:cNvSpPr>
              <a:spLocks noChangeArrowheads="1"/>
            </p:cNvSpPr>
            <p:nvPr/>
          </p:nvSpPr>
          <p:spPr bwMode="auto">
            <a:xfrm rot="10800000">
              <a:off x="3906" y="2746"/>
              <a:ext cx="1397" cy="1769"/>
            </a:xfrm>
            <a:custGeom>
              <a:avLst/>
              <a:gdLst>
                <a:gd name="T0" fmla="*/ 63 w 21600"/>
                <a:gd name="T1" fmla="*/ 0 h 21600"/>
                <a:gd name="T2" fmla="*/ 63 w 21600"/>
                <a:gd name="T3" fmla="*/ 82 h 21600"/>
                <a:gd name="T4" fmla="*/ 14 w 21600"/>
                <a:gd name="T5" fmla="*/ 145 h 21600"/>
                <a:gd name="T6" fmla="*/ 90 w 21600"/>
                <a:gd name="T7" fmla="*/ 4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1 w 21600"/>
                <a:gd name="T13" fmla="*/ 2906 h 21600"/>
                <a:gd name="T14" fmla="*/ 18229 w 21600"/>
                <a:gd name="T15" fmla="*/ 92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17901" name="AutoShape 13"/>
          <p:cNvSpPr>
            <a:spLocks noChangeArrowheads="1"/>
          </p:cNvSpPr>
          <p:nvPr/>
        </p:nvSpPr>
        <p:spPr bwMode="auto">
          <a:xfrm rot="16200000">
            <a:off x="3346450" y="4751388"/>
            <a:ext cx="1117600" cy="1955800"/>
          </a:xfrm>
          <a:custGeom>
            <a:avLst/>
            <a:gdLst>
              <a:gd name="T0" fmla="*/ 71802121 w 21600"/>
              <a:gd name="T1" fmla="*/ 0 h 21600"/>
              <a:gd name="T2" fmla="*/ 71802121 w 21600"/>
              <a:gd name="T3" fmla="*/ 151092047 h 21600"/>
              <a:gd name="T4" fmla="*/ 15365837 w 21600"/>
              <a:gd name="T5" fmla="*/ 268431355 h 21600"/>
              <a:gd name="T6" fmla="*/ 102533796 w 21600"/>
              <a:gd name="T7" fmla="*/ 755460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802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1" y="93664"/>
            <a:ext cx="525621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2"/>
          <p:cNvSpPr txBox="1">
            <a:spLocks noChangeArrowheads="1"/>
          </p:cNvSpPr>
          <p:nvPr/>
        </p:nvSpPr>
        <p:spPr bwMode="auto">
          <a:xfrm>
            <a:off x="1577976" y="295275"/>
            <a:ext cx="45577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996633"/>
                </a:solidFill>
              </a:rPr>
              <a:t>1.2 Этапы и виды 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2588236379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Дата 3"/>
          <p:cNvSpPr>
            <a:spLocks noGrp="1"/>
          </p:cNvSpPr>
          <p:nvPr>
            <p:ph type="dt" sz="quarter" idx="10"/>
          </p:nvPr>
        </p:nvSpPr>
        <p:spPr>
          <a:xfrm>
            <a:off x="2063750" y="601980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12125" y="601980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93C8D69-D884-404A-BDB5-32A78B5BB55D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989139"/>
            <a:ext cx="7573962" cy="6064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996633"/>
                </a:solidFill>
              </a:rPr>
              <a:t>Планирование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2800352"/>
            <a:ext cx="8760807" cy="293369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sz="3200" dirty="0">
                <a:solidFill>
                  <a:srgbClr val="996633"/>
                </a:solidFill>
              </a:rPr>
              <a:t>«Заглядывай вперед, иначе окажешься позади».</a:t>
            </a:r>
            <a:br>
              <a:rPr lang="ru-RU" altLang="ru-RU" sz="3200" dirty="0">
                <a:solidFill>
                  <a:srgbClr val="996633"/>
                </a:solidFill>
              </a:rPr>
            </a:br>
            <a:r>
              <a:rPr lang="ru-RU" altLang="ru-RU" sz="3200" dirty="0">
                <a:solidFill>
                  <a:srgbClr val="996633"/>
                </a:solidFill>
              </a:rPr>
              <a:t>				</a:t>
            </a:r>
            <a:r>
              <a:rPr lang="ru-RU" altLang="ru-RU" sz="3200" dirty="0" err="1">
                <a:solidFill>
                  <a:srgbClr val="996633"/>
                </a:solidFill>
              </a:rPr>
              <a:t>Бенжамин</a:t>
            </a:r>
            <a:r>
              <a:rPr lang="ru-RU" altLang="ru-RU" sz="3200" dirty="0">
                <a:solidFill>
                  <a:srgbClr val="996633"/>
                </a:solidFill>
              </a:rPr>
              <a:t> Франклин</a:t>
            </a:r>
          </a:p>
          <a:p>
            <a:pPr marL="0" indent="0">
              <a:buNone/>
              <a:defRPr/>
            </a:pPr>
            <a:endParaRPr lang="ru-RU" altLang="ru-RU" sz="3200" dirty="0">
              <a:solidFill>
                <a:srgbClr val="996633"/>
              </a:solidFill>
            </a:endParaRPr>
          </a:p>
          <a:p>
            <a:pPr eaLnBrk="1" hangingPunct="1">
              <a:defRPr/>
            </a:pPr>
            <a:r>
              <a:rPr lang="ru-RU" altLang="ru-RU" sz="3200" dirty="0">
                <a:solidFill>
                  <a:srgbClr val="996633"/>
                </a:solidFill>
              </a:rPr>
              <a:t>«План – ничто, планирование – все».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 dirty="0">
                <a:solidFill>
                  <a:srgbClr val="996633"/>
                </a:solidFill>
              </a:rPr>
              <a:t>					</a:t>
            </a:r>
            <a:r>
              <a:rPr lang="ru-RU" altLang="ru-RU" sz="3200" dirty="0" err="1">
                <a:solidFill>
                  <a:srgbClr val="996633"/>
                </a:solidFill>
              </a:rPr>
              <a:t>Дуайт</a:t>
            </a:r>
            <a:r>
              <a:rPr lang="ru-RU" altLang="ru-RU" sz="3200" dirty="0">
                <a:solidFill>
                  <a:srgbClr val="996633"/>
                </a:solidFill>
              </a:rPr>
              <a:t> Эйзенхауэр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dirty="0">
              <a:solidFill>
                <a:srgbClr val="996633"/>
              </a:solidFill>
            </a:endParaRPr>
          </a:p>
        </p:txBody>
      </p:sp>
      <p:pic>
        <p:nvPicPr>
          <p:cNvPr id="3482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315914"/>
            <a:ext cx="460851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/>
          <p:cNvSpPr>
            <a:spLocks noGrp="1"/>
          </p:cNvSpPr>
          <p:nvPr>
            <p:ph type="dt" sz="quarter" idx="10"/>
          </p:nvPr>
        </p:nvSpPr>
        <p:spPr>
          <a:xfrm>
            <a:off x="1919288" y="6092825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686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12125" y="617220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C5AE0B6-0522-411E-9F56-87AA85D81F2A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6566" y="2548992"/>
            <a:ext cx="9008234" cy="346339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u="sng" dirty="0">
                <a:solidFill>
                  <a:srgbClr val="996633"/>
                </a:solidFill>
              </a:rPr>
              <a:t>По горизонту планирования</a:t>
            </a:r>
            <a:r>
              <a:rPr lang="en-US" altLang="ru-RU" sz="4000" u="sng" dirty="0">
                <a:solidFill>
                  <a:srgbClr val="996633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000" dirty="0">
                <a:solidFill>
                  <a:srgbClr val="996633"/>
                </a:solidFill>
              </a:rPr>
              <a:t>	тактический, стратегический</a:t>
            </a:r>
          </a:p>
          <a:p>
            <a:pPr eaLnBrk="1" hangingPunct="1"/>
            <a:r>
              <a:rPr lang="ru-RU" altLang="ru-RU" sz="4000" u="sng" dirty="0">
                <a:solidFill>
                  <a:srgbClr val="996633"/>
                </a:solidFill>
              </a:rPr>
              <a:t>По объекту управления</a:t>
            </a:r>
            <a:r>
              <a:rPr lang="en-US" altLang="ru-RU" sz="4000" u="sng" dirty="0">
                <a:solidFill>
                  <a:srgbClr val="996633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4000" dirty="0">
                <a:solidFill>
                  <a:srgbClr val="996633"/>
                </a:solidFill>
              </a:rPr>
              <a:t>	управление текущей деятельностью, </a:t>
            </a:r>
            <a:br>
              <a:rPr lang="ru-RU" altLang="ru-RU" sz="4000" dirty="0">
                <a:solidFill>
                  <a:srgbClr val="996633"/>
                </a:solidFill>
              </a:rPr>
            </a:br>
            <a:r>
              <a:rPr lang="ru-RU" altLang="ru-RU" sz="4000" dirty="0">
                <a:solidFill>
                  <a:srgbClr val="996633"/>
                </a:solidFill>
              </a:rPr>
              <a:t>управление проектами</a:t>
            </a:r>
          </a:p>
        </p:txBody>
      </p:sp>
      <p:pic>
        <p:nvPicPr>
          <p:cNvPr id="3686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15888"/>
            <a:ext cx="5975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875B1B"/>
                </a:solidFill>
              </a:rPr>
              <a:t>12.06.2023</a:t>
            </a:r>
            <a:endParaRPr lang="ru-RU" altLang="en-US" sz="1600">
              <a:solidFill>
                <a:srgbClr val="875B1B"/>
              </a:solidFill>
            </a:endParaRPr>
          </a:p>
        </p:txBody>
      </p:sp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CC2A3F8-D93E-47D5-840B-6DCFD0722E2F}" type="slidenum">
              <a:rPr lang="ru-RU" altLang="en-US" sz="1600">
                <a:solidFill>
                  <a:srgbClr val="875B1B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en-US" sz="1600">
              <a:solidFill>
                <a:srgbClr val="875B1B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4060" y="1974079"/>
            <a:ext cx="9639656" cy="433464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i="1" dirty="0" smtClean="0"/>
              <a:t>	</a:t>
            </a:r>
            <a:r>
              <a:rPr lang="ru-RU" altLang="ru-RU" sz="3200" i="1" dirty="0">
                <a:solidFill>
                  <a:srgbClr val="875B1B"/>
                </a:solidFill>
              </a:rPr>
              <a:t>«Слишком много бизнесменов хотят получать готовые ответы, - и сейчас в изобилии появляются книги о бизнесе, готовые доставить им такое удовольствие. Лично я не возьму на себя смелость написать такой «сборник кулинарных рецептов» - у меня для этого не хватает знаний».</a:t>
            </a:r>
            <a:r>
              <a:rPr lang="ru-RU" altLang="ru-RU" sz="3200" dirty="0">
                <a:solidFill>
                  <a:srgbClr val="875B1B"/>
                </a:solidFill>
              </a:rPr>
              <a:t/>
            </a:r>
            <a:br>
              <a:rPr lang="ru-RU" altLang="ru-RU" sz="3200" dirty="0">
                <a:solidFill>
                  <a:srgbClr val="875B1B"/>
                </a:solidFill>
              </a:rPr>
            </a:br>
            <a:r>
              <a:rPr lang="ru-RU" altLang="ru-RU" sz="3200" dirty="0">
                <a:solidFill>
                  <a:srgbClr val="875B1B"/>
                </a:solidFill>
              </a:rPr>
              <a:t>			Томас Э. Стюарт, </a:t>
            </a:r>
            <a:br>
              <a:rPr lang="ru-RU" altLang="ru-RU" sz="3200" dirty="0">
                <a:solidFill>
                  <a:srgbClr val="875B1B"/>
                </a:solidFill>
              </a:rPr>
            </a:br>
            <a:r>
              <a:rPr lang="ru-RU" altLang="ru-RU" sz="3200" dirty="0">
                <a:solidFill>
                  <a:srgbClr val="875B1B"/>
                </a:solidFill>
              </a:rPr>
              <a:t>			член редакционного совета</a:t>
            </a:r>
            <a:br>
              <a:rPr lang="ru-RU" altLang="ru-RU" sz="3200" dirty="0">
                <a:solidFill>
                  <a:srgbClr val="875B1B"/>
                </a:solidFill>
              </a:rPr>
            </a:br>
            <a:r>
              <a:rPr lang="ru-RU" altLang="ru-RU" sz="3200" dirty="0">
                <a:solidFill>
                  <a:srgbClr val="875B1B"/>
                </a:solidFill>
              </a:rPr>
              <a:t>			журнала «</a:t>
            </a:r>
            <a:r>
              <a:rPr lang="en-US" altLang="ru-RU" sz="3200" dirty="0">
                <a:solidFill>
                  <a:srgbClr val="875B1B"/>
                </a:solidFill>
              </a:rPr>
              <a:t>Fortune</a:t>
            </a:r>
            <a:r>
              <a:rPr lang="ru-RU" altLang="ru-RU" sz="3200" dirty="0">
                <a:solidFill>
                  <a:srgbClr val="875B1B"/>
                </a:solidFill>
              </a:rPr>
              <a:t>». </a:t>
            </a:r>
          </a:p>
        </p:txBody>
      </p:sp>
      <p:pic>
        <p:nvPicPr>
          <p:cNvPr id="819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6" y="188914"/>
            <a:ext cx="518477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4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778D874-FF30-48AE-96CA-1E5500DA04C4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1484313"/>
            <a:ext cx="8435975" cy="78581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996633"/>
                </a:solidFill>
              </a:rPr>
              <a:t>Литература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7" y="2484255"/>
            <a:ext cx="8883579" cy="3394259"/>
          </a:xfrm>
          <a:solidFill>
            <a:srgbClr val="FFFBEF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2400" dirty="0" err="1">
                <a:solidFill>
                  <a:srgbClr val="996633"/>
                </a:solidFill>
              </a:rPr>
              <a:t>Зябриков</a:t>
            </a:r>
            <a:r>
              <a:rPr lang="ru-RU" altLang="ru-RU" sz="2400" dirty="0">
                <a:solidFill>
                  <a:srgbClr val="996633"/>
                </a:solidFill>
              </a:rPr>
              <a:t> В.В. Общий менеджмент</a:t>
            </a:r>
            <a:r>
              <a:rPr lang="en-US" altLang="ru-RU" sz="2400" dirty="0">
                <a:solidFill>
                  <a:srgbClr val="996633"/>
                </a:solidFill>
              </a:rPr>
              <a:t>. </a:t>
            </a:r>
            <a:r>
              <a:rPr lang="ru-RU" altLang="ru-RU" sz="2400" dirty="0">
                <a:solidFill>
                  <a:srgbClr val="996633"/>
                </a:solidFill>
              </a:rPr>
              <a:t>Курс лекций. 2-е изд. Санкт-Петербург</a:t>
            </a:r>
            <a:r>
              <a:rPr lang="en-US" altLang="ru-RU" sz="2400" dirty="0">
                <a:solidFill>
                  <a:srgbClr val="996633"/>
                </a:solidFill>
              </a:rPr>
              <a:t>: </a:t>
            </a:r>
            <a:r>
              <a:rPr lang="ru-RU" altLang="ru-RU" sz="2400" dirty="0" err="1">
                <a:solidFill>
                  <a:srgbClr val="996633"/>
                </a:solidFill>
              </a:rPr>
              <a:t>ОЦЭиМ</a:t>
            </a:r>
            <a:r>
              <a:rPr lang="en-US" altLang="ru-RU" sz="2400" dirty="0">
                <a:solidFill>
                  <a:srgbClr val="996633"/>
                </a:solidFill>
              </a:rPr>
              <a:t>, 200</a:t>
            </a:r>
            <a:r>
              <a:rPr lang="ru-RU" altLang="ru-RU" sz="2400" dirty="0">
                <a:solidFill>
                  <a:srgbClr val="996633"/>
                </a:solidFill>
              </a:rPr>
              <a:t>7</a:t>
            </a:r>
            <a:r>
              <a:rPr lang="en-US" altLang="ru-RU" sz="2400" dirty="0">
                <a:solidFill>
                  <a:srgbClr val="996633"/>
                </a:solidFill>
              </a:rPr>
              <a:t>.</a:t>
            </a:r>
            <a:r>
              <a:rPr lang="ru-RU" altLang="ru-RU" sz="2400" dirty="0">
                <a:solidFill>
                  <a:srgbClr val="996633"/>
                </a:solidFill>
              </a:rPr>
              <a:t> 241 с.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altLang="ru-RU" sz="2400" dirty="0" err="1">
                <a:solidFill>
                  <a:srgbClr val="996633"/>
                </a:solidFill>
              </a:rPr>
              <a:t>Мескон</a:t>
            </a:r>
            <a:r>
              <a:rPr lang="ru-RU" altLang="ru-RU" sz="2400" dirty="0">
                <a:solidFill>
                  <a:srgbClr val="996633"/>
                </a:solidFill>
              </a:rPr>
              <a:t> М., Альберт М., </a:t>
            </a:r>
            <a:r>
              <a:rPr lang="ru-RU" altLang="ru-RU" sz="2400" dirty="0" err="1">
                <a:solidFill>
                  <a:srgbClr val="996633"/>
                </a:solidFill>
              </a:rPr>
              <a:t>Хедоури</a:t>
            </a:r>
            <a:r>
              <a:rPr lang="ru-RU" altLang="ru-RU" sz="2400" dirty="0">
                <a:solidFill>
                  <a:srgbClr val="996633"/>
                </a:solidFill>
              </a:rPr>
              <a:t> Ф. Основы менеджмента. 3-е изд./ </a:t>
            </a:r>
            <a:r>
              <a:rPr lang="ru-RU" altLang="ru-RU" sz="2400" dirty="0" err="1">
                <a:solidFill>
                  <a:srgbClr val="996633"/>
                </a:solidFill>
              </a:rPr>
              <a:t>Пер.с</a:t>
            </a:r>
            <a:r>
              <a:rPr lang="ru-RU" altLang="ru-RU" sz="2400" dirty="0">
                <a:solidFill>
                  <a:srgbClr val="996633"/>
                </a:solidFill>
              </a:rPr>
              <a:t> англ. М.: </a:t>
            </a:r>
            <a:r>
              <a:rPr lang="ru-RU" altLang="ru-RU" sz="2400" dirty="0" err="1">
                <a:solidFill>
                  <a:srgbClr val="996633"/>
                </a:solidFill>
              </a:rPr>
              <a:t>ООО«И.Д.Вильямс</a:t>
            </a:r>
            <a:r>
              <a:rPr lang="ru-RU" altLang="ru-RU" sz="2400" dirty="0">
                <a:solidFill>
                  <a:srgbClr val="996633"/>
                </a:solidFill>
              </a:rPr>
              <a:t>», 2006. 672 с.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altLang="ru-RU" sz="2400" dirty="0" err="1">
                <a:solidFill>
                  <a:srgbClr val="996633"/>
                </a:solidFill>
              </a:rPr>
              <a:t>Маллинз</a:t>
            </a:r>
            <a:r>
              <a:rPr lang="ru-RU" altLang="ru-RU" sz="2400" dirty="0">
                <a:solidFill>
                  <a:srgbClr val="996633"/>
                </a:solidFill>
              </a:rPr>
              <a:t> Л. Менеджмент и организационное поведение: Учеб.-</a:t>
            </a:r>
            <a:r>
              <a:rPr lang="ru-RU" altLang="ru-RU" sz="2400" dirty="0" err="1">
                <a:solidFill>
                  <a:srgbClr val="996633"/>
                </a:solidFill>
              </a:rPr>
              <a:t>практ.пособие</a:t>
            </a:r>
            <a:r>
              <a:rPr lang="ru-RU" altLang="ru-RU" sz="2400" dirty="0">
                <a:solidFill>
                  <a:srgbClr val="996633"/>
                </a:solidFill>
              </a:rPr>
              <a:t>/ Пер. с англ. Минск: Новое знание, 2003. 1039 с. </a:t>
            </a:r>
          </a:p>
        </p:txBody>
      </p:sp>
      <p:pic>
        <p:nvPicPr>
          <p:cNvPr id="92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74614"/>
            <a:ext cx="4930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3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564A88A-318D-4944-8FCA-96032C1EC552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132013"/>
            <a:ext cx="8435975" cy="78581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6633"/>
                </a:solidFill>
              </a:rPr>
              <a:t>Дополнительная литература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1" y="3284539"/>
            <a:ext cx="8137525" cy="244792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>
                <a:solidFill>
                  <a:srgbClr val="996633"/>
                </a:solidFill>
              </a:rPr>
              <a:t>Прохоров А.П. Русская модель управления. М</a:t>
            </a:r>
            <a:r>
              <a:rPr lang="en-US" altLang="ru-RU" sz="2400">
                <a:solidFill>
                  <a:srgbClr val="996633"/>
                </a:solidFill>
              </a:rPr>
              <a:t>: </a:t>
            </a:r>
            <a:r>
              <a:rPr lang="ru-RU" altLang="ru-RU" sz="2400">
                <a:solidFill>
                  <a:srgbClr val="996633"/>
                </a:solidFill>
              </a:rPr>
              <a:t>ЗАО «Журнал Эксперт», 2002. – 376 с.</a:t>
            </a:r>
            <a:endParaRPr lang="en-US" altLang="ru-RU" sz="2400">
              <a:solidFill>
                <a:srgbClr val="996633"/>
              </a:solidFill>
            </a:endParaRPr>
          </a:p>
          <a:p>
            <a:pPr marL="0" indent="0">
              <a:buNone/>
            </a:pPr>
            <a:r>
              <a:rPr lang="ru-RU" altLang="ru-RU" sz="2400">
                <a:solidFill>
                  <a:srgbClr val="996633"/>
                </a:solidFill>
              </a:rPr>
              <a:t>Тромпенаарс Ф., Хэмпден-Тернер Ч. </a:t>
            </a:r>
            <a:br>
              <a:rPr lang="ru-RU" altLang="ru-RU" sz="2400">
                <a:solidFill>
                  <a:srgbClr val="996633"/>
                </a:solidFill>
              </a:rPr>
            </a:br>
            <a:r>
              <a:rPr lang="ru-RU" altLang="ru-RU" sz="2400">
                <a:solidFill>
                  <a:srgbClr val="996633"/>
                </a:solidFill>
              </a:rPr>
              <a:t>4 типа корпоративной культуры. Пер.с англ. Минск</a:t>
            </a:r>
            <a:r>
              <a:rPr lang="en-US" altLang="ru-RU" sz="2400">
                <a:solidFill>
                  <a:srgbClr val="996633"/>
                </a:solidFill>
              </a:rPr>
              <a:t>: </a:t>
            </a:r>
            <a:r>
              <a:rPr lang="ru-RU" altLang="ru-RU" sz="2400">
                <a:solidFill>
                  <a:srgbClr val="996633"/>
                </a:solidFill>
              </a:rPr>
              <a:t>Попурри</a:t>
            </a:r>
            <a:r>
              <a:rPr lang="en-US" altLang="ru-RU" sz="2400">
                <a:solidFill>
                  <a:srgbClr val="996633"/>
                </a:solidFill>
              </a:rPr>
              <a:t>, 2012 – 528 c.</a:t>
            </a:r>
            <a:endParaRPr lang="ru-RU" altLang="ru-RU" sz="2400">
              <a:solidFill>
                <a:srgbClr val="996633"/>
              </a:solidFill>
            </a:endParaRPr>
          </a:p>
          <a:p>
            <a:pPr marL="0" indent="0">
              <a:buNone/>
            </a:pPr>
            <a:endParaRPr lang="ru-RU" altLang="ru-RU" sz="2400"/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44475"/>
            <a:ext cx="59229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2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/>
          <p:cNvSpPr>
            <a:spLocks noGrp="1"/>
          </p:cNvSpPr>
          <p:nvPr>
            <p:ph type="dt" sz="quarter" idx="10"/>
          </p:nvPr>
        </p:nvSpPr>
        <p:spPr>
          <a:xfrm>
            <a:off x="1992313" y="6240463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12125" y="6240463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0856002-FD67-4FCA-A826-C4BBF89963FC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314" y="2139951"/>
            <a:ext cx="8435975" cy="78581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996633"/>
                </a:solidFill>
              </a:rPr>
              <a:t>Содержание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3402014"/>
            <a:ext cx="8037512" cy="2592387"/>
          </a:xfrm>
        </p:spPr>
        <p:txBody>
          <a:bodyPr/>
          <a:lstStyle/>
          <a:p>
            <a:pPr marL="958850" lvl="1" indent="-609600">
              <a:buNone/>
            </a:pPr>
            <a:r>
              <a:rPr lang="ru-RU" altLang="ru-RU" sz="2000" b="1">
                <a:solidFill>
                  <a:srgbClr val="996633"/>
                </a:solidFill>
              </a:rPr>
              <a:t> ВВЕДЕНИЕ В МЕНЕДЖМЕНТ.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1.1 Определение термина «менеджмент»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1.2 Этапы и виды менеджмента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1.3 Определение термина «менеджер»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1.4 Личные качества успешного менеджера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1.5 Классификация менеджеров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66701"/>
            <a:ext cx="5867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E842FA6-E807-4F78-9F70-022F8BFEC8E0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9" y="2992438"/>
            <a:ext cx="8353425" cy="2233612"/>
          </a:xfrm>
        </p:spPr>
        <p:txBody>
          <a:bodyPr/>
          <a:lstStyle/>
          <a:p>
            <a:pPr marL="958850" lvl="1" indent="-609600">
              <a:buNone/>
            </a:pPr>
            <a:r>
              <a:rPr lang="ru-RU" altLang="ru-RU" sz="2000" b="1">
                <a:solidFill>
                  <a:srgbClr val="996633"/>
                </a:solidFill>
              </a:rPr>
              <a:t>ВНУТРЕННЯЯ И ВНЕШНЯЯ СРЕДА ФИРМЫ.</a:t>
            </a:r>
            <a:r>
              <a:rPr lang="ru-RU" altLang="ru-RU" sz="2000">
                <a:solidFill>
                  <a:srgbClr val="996633"/>
                </a:solidFill>
              </a:rPr>
              <a:t> 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2.1 </a:t>
            </a:r>
            <a:r>
              <a:rPr lang="en-US" altLang="ru-RU" sz="2000">
                <a:solidFill>
                  <a:srgbClr val="996633"/>
                </a:solidFill>
              </a:rPr>
              <a:t>PEST- </a:t>
            </a:r>
            <a:r>
              <a:rPr lang="ru-RU" altLang="ru-RU" sz="2000">
                <a:solidFill>
                  <a:srgbClr val="996633"/>
                </a:solidFill>
              </a:rPr>
              <a:t>анализ и четыре роли бизнесмена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2.2 Формы ведения предпринимательской деятельности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2.3 Внутренняя среда фирмы</a:t>
            </a:r>
          </a:p>
          <a:p>
            <a:pPr marL="958850" lvl="1" indent="-609600">
              <a:buNone/>
            </a:pPr>
            <a:r>
              <a:rPr lang="ru-RU" altLang="ru-RU" sz="2000">
                <a:solidFill>
                  <a:srgbClr val="996633"/>
                </a:solidFill>
              </a:rPr>
              <a:t>	2.4 Внешняя среда фирмы</a:t>
            </a:r>
          </a:p>
        </p:txBody>
      </p:sp>
      <p:pic>
        <p:nvPicPr>
          <p:cNvPr id="1229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60351"/>
            <a:ext cx="6326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xfrm>
            <a:off x="2063750" y="617220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3563" y="6184900"/>
            <a:ext cx="2133600" cy="457200"/>
          </a:xfrm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04609C2-0E03-4F2F-8A08-D9592618A668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59113" y="3068639"/>
            <a:ext cx="6985000" cy="2376487"/>
          </a:xfrm>
        </p:spPr>
        <p:txBody>
          <a:bodyPr/>
          <a:lstStyle/>
          <a:p>
            <a:pPr marL="609600" indent="-609600">
              <a:buNone/>
            </a:pPr>
            <a:r>
              <a:rPr lang="ru-RU" altLang="ru-RU" sz="2400" b="1">
                <a:solidFill>
                  <a:srgbClr val="996633"/>
                </a:solidFill>
              </a:rPr>
              <a:t>КЛАССИЧЕСКИЕ ШКОЛЫ МЕНЕДЖМЕНТА</a:t>
            </a:r>
          </a:p>
          <a:p>
            <a:pPr marL="609600" indent="-609600">
              <a:buNone/>
            </a:pPr>
            <a:r>
              <a:rPr lang="ru-RU" altLang="ru-RU" sz="2400">
                <a:solidFill>
                  <a:srgbClr val="996633"/>
                </a:solidFill>
              </a:rPr>
              <a:t>3.1 Технологическая школа менеджмента</a:t>
            </a:r>
          </a:p>
          <a:p>
            <a:pPr marL="609600" indent="-609600">
              <a:buNone/>
            </a:pPr>
            <a:r>
              <a:rPr lang="ru-RU" altLang="ru-RU" sz="2400">
                <a:solidFill>
                  <a:srgbClr val="996633"/>
                </a:solidFill>
              </a:rPr>
              <a:t>3.2 Административная школа менеджмента</a:t>
            </a:r>
          </a:p>
          <a:p>
            <a:pPr marL="609600" indent="-609600">
              <a:buNone/>
            </a:pPr>
            <a:r>
              <a:rPr lang="ru-RU" altLang="ru-RU" sz="2400">
                <a:solidFill>
                  <a:srgbClr val="996633"/>
                </a:solidFill>
              </a:rPr>
              <a:t>3.3 Поведенческая школа менеджмента</a:t>
            </a:r>
          </a:p>
        </p:txBody>
      </p:sp>
      <p:pic>
        <p:nvPicPr>
          <p:cNvPr id="1331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04814"/>
            <a:ext cx="64452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996633"/>
                </a:solidFill>
              </a:rPr>
              <a:t>12.06.2023</a:t>
            </a:r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433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338ACC4-874C-4462-9054-217ABC9A0CF6}" type="slidenum">
              <a:rPr lang="ru-RU" altLang="en-US" sz="1600">
                <a:solidFill>
                  <a:srgbClr val="996633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en-US" sz="1600">
              <a:solidFill>
                <a:srgbClr val="996633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08201" y="2492376"/>
            <a:ext cx="7991475" cy="3744913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00000"/>
              </a:lnSpc>
              <a:buNone/>
            </a:pPr>
            <a:r>
              <a:rPr lang="ru-RU" altLang="ru-RU" sz="2400" b="1">
                <a:solidFill>
                  <a:srgbClr val="996633"/>
                </a:solidFill>
              </a:rPr>
              <a:t>СОВРЕМЕННЫЙ   МЕНЕДЖМЕНТ</a:t>
            </a:r>
            <a:endParaRPr lang="ru-RU" altLang="ru-RU" sz="2400">
              <a:solidFill>
                <a:srgbClr val="996633"/>
              </a:solidFill>
            </a:endParaRP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sz="2400">
                <a:solidFill>
                  <a:srgbClr val="996633"/>
                </a:solidFill>
              </a:rPr>
              <a:t>4.1 Разработка и принятие управленческих решений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sz="2400">
                <a:solidFill>
                  <a:srgbClr val="996633"/>
                </a:solidFill>
              </a:rPr>
              <a:t>4.2 Стратегическая школа менеджмента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sz="2400">
                <a:solidFill>
                  <a:srgbClr val="996633"/>
                </a:solidFill>
              </a:rPr>
              <a:t>4.3 Организационная культура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sz="2400">
                <a:solidFill>
                  <a:srgbClr val="996633"/>
                </a:solidFill>
              </a:rPr>
              <a:t>4.4 Лидерство и менеджмент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sz="2400">
                <a:solidFill>
                  <a:srgbClr val="996633"/>
                </a:solidFill>
              </a:rPr>
              <a:t>4.5 Модели организации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ru-RU" altLang="ru-RU" sz="2400">
                <a:solidFill>
                  <a:srgbClr val="996633"/>
                </a:solidFill>
              </a:rPr>
              <a:t>4.6 Современные подходы и тенденции развития менеджмента</a:t>
            </a:r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15888"/>
            <a:ext cx="58324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632</Words>
  <Application>Microsoft Office PowerPoint</Application>
  <PresentationFormat>Широкоэкранный</PresentationFormat>
  <Paragraphs>198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Предпринимательское мышление или общий менеджмент</vt:lpstr>
      <vt:lpstr>Разграничение   дисциплин</vt:lpstr>
      <vt:lpstr>Презентация PowerPoint</vt:lpstr>
      <vt:lpstr>Литература</vt:lpstr>
      <vt:lpstr>Дополнительная литература</vt:lpstr>
      <vt:lpstr>Содержание</vt:lpstr>
      <vt:lpstr>Презентация PowerPoint</vt:lpstr>
      <vt:lpstr>Презентация PowerPoint</vt:lpstr>
      <vt:lpstr>Презентация PowerPoint</vt:lpstr>
      <vt:lpstr>ВВЕДЕНИЕ   В   МЕНЕДЖМЕНТ</vt:lpstr>
      <vt:lpstr>Схема происхождения  термина менеджер</vt:lpstr>
      <vt:lpstr>Презентация PowerPoint</vt:lpstr>
      <vt:lpstr>Презентация PowerPoint</vt:lpstr>
      <vt:lpstr>Причины появления менеджмента</vt:lpstr>
      <vt:lpstr>Определение термина «менеджмент»:</vt:lpstr>
      <vt:lpstr>Презентация PowerPoint</vt:lpstr>
      <vt:lpstr>Человеческая природа менеджмента</vt:lpstr>
      <vt:lpstr>Презентация PowerPoint</vt:lpstr>
      <vt:lpstr>Презентация PowerPoint</vt:lpstr>
      <vt:lpstr>Система «Мацусита дэнки»</vt:lpstr>
      <vt:lpstr>Вертикаль власти в российской фирме  или «остров невезения» в «экономике недоверия».</vt:lpstr>
      <vt:lpstr>Основные причины низкой эффективности российских фирм</vt:lpstr>
      <vt:lpstr>Контур управления</vt:lpstr>
      <vt:lpstr>Презентация PowerPoint</vt:lpstr>
      <vt:lpstr>Этапы менеджмента (элементы менеджмента):</vt:lpstr>
      <vt:lpstr>Планирование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Предпринимательское мышление или общий менеджмент</dc:title>
  <dc:creator>Елена</dc:creator>
  <cp:lastModifiedBy>Елена</cp:lastModifiedBy>
  <cp:revision>6</cp:revision>
  <dcterms:created xsi:type="dcterms:W3CDTF">2023-06-15T15:19:56Z</dcterms:created>
  <dcterms:modified xsi:type="dcterms:W3CDTF">2023-06-15T15:50:26Z</dcterms:modified>
</cp:coreProperties>
</file>