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9144000"/>
  <p:notesSz cx="6761150" cy="99425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38296D-D78B-4830-B630-FBABCC5B5AC3}">
  <a:tblStyle styleId="{E838296D-D78B-4830-B630-FBABCC5B5AC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3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4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896938" y="746125"/>
            <a:ext cx="4967287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-273579" y="32084"/>
            <a:ext cx="9540551" cy="4393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br>
              <a:rPr b="1" lang="ru-RU">
                <a:solidFill>
                  <a:srgbClr val="FF0000"/>
                </a:solidFill>
              </a:rPr>
            </a:br>
            <a:br>
              <a:rPr b="1" lang="ru-RU">
                <a:solidFill>
                  <a:srgbClr val="C00000"/>
                </a:solidFill>
              </a:rPr>
            </a:br>
            <a:r>
              <a:rPr b="1" lang="ru-RU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«МАСТЕРСТВО ПЕРЕГОВОРОВ»</a:t>
            </a:r>
            <a:br>
              <a:rPr b="1" lang="ru-RU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lang="ru-RU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br>
              <a:rPr b="1" lang="ru-RU">
                <a:solidFill>
                  <a:srgbClr val="002060"/>
                </a:solidFill>
              </a:rPr>
            </a:br>
            <a:endParaRPr b="1">
              <a:solidFill>
                <a:srgbClr val="002060"/>
              </a:solidFill>
            </a:endParaRPr>
          </a:p>
        </p:txBody>
      </p:sp>
      <p:pic>
        <p:nvPicPr>
          <p:cNvPr descr="http://blog-assets.bigfishgames.com/uploads/2012/07/pawns-fall-over.jp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3140968"/>
            <a:ext cx="4313890" cy="3217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428596" y="428604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37500"/>
              <a:buFont typeface="Calibri"/>
              <a:buNone/>
            </a:pPr>
            <a:br>
              <a:rPr b="1" lang="ru-RU">
                <a:solidFill>
                  <a:srgbClr val="FF0000"/>
                </a:solidFill>
              </a:rPr>
            </a:br>
            <a:r>
              <a:rPr b="1" lang="ru-RU">
                <a:solidFill>
                  <a:srgbClr val="FF0000"/>
                </a:solidFill>
              </a:rPr>
              <a:t>Минусы позиционных переговоров</a:t>
            </a:r>
            <a:br>
              <a:rPr b="1" lang="ru-RU"/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785786" y="1571612"/>
            <a:ext cx="4214842" cy="4643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Они достаточно жесткие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Они часто портят отношения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ru-RU"/>
              <a:t>Недовольство итогами переговоров</a:t>
            </a:r>
            <a:r>
              <a:rPr lang="ru-RU"/>
              <a:t>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http://s019.radikal.ru/i617/1205/32/5ab14ed82e48.jpg" id="141" name="Google Shape;1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4" y="1928802"/>
            <a:ext cx="3810004" cy="2857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683568" y="105273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/>
              <a:t>Позиции — то, как вы видите требования, условия или действия, которые готовы озвучить оппоненту во время переговоров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alibri"/>
              <a:buNone/>
            </a:pPr>
            <a:r>
              <a:rPr b="1" lang="ru-RU" sz="6000">
                <a:solidFill>
                  <a:srgbClr val="00B050"/>
                </a:solidFill>
              </a:rPr>
              <a:t>Ошибка</a:t>
            </a:r>
            <a:endParaRPr b="1" sz="6000">
              <a:solidFill>
                <a:srgbClr val="00B050"/>
              </a:solidFill>
            </a:endParaRPr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b="1" lang="ru-RU" sz="4800"/>
              <a:t>Позиции</a:t>
            </a:r>
            <a:r>
              <a:rPr lang="ru-RU" sz="4800"/>
              <a:t>, которые отстаивает оппонент, принимаются </a:t>
            </a:r>
            <a:r>
              <a:rPr b="1" lang="ru-RU" sz="4800"/>
              <a:t>за его реальные интересы</a:t>
            </a:r>
            <a:r>
              <a:rPr lang="ru-RU" sz="4800"/>
              <a:t>, которые на самом деле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/>
              <a:t> могут быть </a:t>
            </a:r>
            <a:r>
              <a:rPr b="1" lang="ru-RU" sz="4800"/>
              <a:t>намного шире</a:t>
            </a:r>
            <a:r>
              <a:rPr lang="ru-RU" sz="4800"/>
              <a:t>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Навыки переговоров - блог о технике, приёмах и манипуляциях в сложных переговорах" id="157" name="Google Shape;157;p25"/>
          <p:cNvPicPr preferRelativeResize="0"/>
          <p:nvPr/>
        </p:nvPicPr>
        <p:blipFill rotWithShape="1">
          <a:blip r:embed="rId3">
            <a:alphaModFix/>
          </a:blip>
          <a:srcRect b="16808" l="0" r="22293" t="0"/>
          <a:stretch/>
        </p:blipFill>
        <p:spPr>
          <a:xfrm>
            <a:off x="179512" y="1124744"/>
            <a:ext cx="8784976" cy="374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14136" y="476672"/>
            <a:ext cx="91298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7500"/>
              <a:buFont typeface="Calibri"/>
              <a:buNone/>
            </a:pPr>
            <a:br>
              <a:rPr b="1" lang="ru-RU">
                <a:solidFill>
                  <a:srgbClr val="C00000"/>
                </a:solidFill>
              </a:rPr>
            </a:br>
            <a: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Стратегия № 1:</a:t>
            </a:r>
            <a:b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через удовлетворение интересов </a:t>
            </a:r>
            <a:br>
              <a:rPr b="1" lang="ru-RU">
                <a:solidFill>
                  <a:srgbClr val="C0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descr="http://vladnews.ru/uploads/2009/10/07/16887.jpg" id="163" name="Google Shape;16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2420888"/>
            <a:ext cx="5143536" cy="3440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428596" y="500042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7500"/>
              <a:buFont typeface="Calibri"/>
              <a:buNone/>
            </a:pPr>
            <a:br>
              <a:rPr b="1" lang="ru-RU">
                <a:solidFill>
                  <a:srgbClr val="C00000"/>
                </a:solidFill>
              </a:rPr>
            </a:br>
            <a:r>
              <a:rPr b="1" lang="ru-RU" sz="49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Как выяснить интересы другой стороны?</a:t>
            </a: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899592" y="1988840"/>
            <a:ext cx="7178000" cy="4697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Спросить (используйте заранее подготовленные вопросы)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Встать на позицию другой стороны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Попытаться угадать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Helvetica Neue"/>
                <a:ea typeface="Helvetica Neue"/>
                <a:cs typeface="Helvetica Neue"/>
                <a:sym typeface="Helvetica Neue"/>
              </a:rPr>
              <a:t>Рассказать о своих интересах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ru-RU"/>
              <a:t>Находите общие интересы</a:t>
            </a:r>
            <a:br>
              <a:rPr b="1" lang="ru-RU"/>
            </a:b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Стороны нуждаются друг в друге. Их связывают общие интересы. И очень важно, чтобы ваши интересы были понятны партнерам. 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Разъясняйте детали, рассказывайте дополнительную информацию – в общем, сделайте все, чтобы найти общие точки соприкосновения.  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547337" y="476672"/>
            <a:ext cx="8568952" cy="252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ru-RU" sz="7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«У Англии нет врагов, </a:t>
            </a:r>
            <a:endParaRPr sz="7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ru-RU" sz="7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Англии нет друзей, </a:t>
            </a:r>
            <a:endParaRPr sz="7000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lang="ru-RU" sz="7000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 Англии есть интересы»</a:t>
            </a:r>
            <a:endParaRPr/>
          </a:p>
          <a:p>
            <a:pPr indent="0" lvl="0" marL="0" rtl="0" algn="r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b="1" lang="ru-RU"/>
            </a:br>
            <a:endParaRPr/>
          </a:p>
        </p:txBody>
      </p:sp>
      <p:pic>
        <p:nvPicPr>
          <p:cNvPr descr="Jack The Ripper - Aveleyman.com" id="181" name="Google Shape;18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5616" y="2708920"/>
            <a:ext cx="3552393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/>
          <p:nvPr/>
        </p:nvSpPr>
        <p:spPr>
          <a:xfrm>
            <a:off x="1627283" y="5877272"/>
            <a:ext cx="596144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Английский министр, лорд Солсбери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0" y="500042"/>
            <a:ext cx="88924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7500"/>
              <a:buFont typeface="Calibri"/>
              <a:buNone/>
            </a:pPr>
            <a:br>
              <a:rPr b="1" lang="ru-RU">
                <a:solidFill>
                  <a:srgbClr val="C00000"/>
                </a:solidFill>
              </a:rPr>
            </a:br>
            <a:br>
              <a:rPr b="1" lang="ru-RU">
                <a:solidFill>
                  <a:srgbClr val="C00000"/>
                </a:solidFill>
              </a:rPr>
            </a:br>
            <a: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Стратегия № 2: </a:t>
            </a:r>
            <a:b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через объективные критерии/принципы</a:t>
            </a:r>
            <a:br>
              <a:rPr lang="ru-RU" sz="3200"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ru-RU" sz="3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descr="http://www.moneynews.ru/data/objectivity.jpg" id="188" name="Google Shape;18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6042" y="2420888"/>
            <a:ext cx="3000396" cy="378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title"/>
          </p:nvPr>
        </p:nvSpPr>
        <p:spPr>
          <a:xfrm>
            <a:off x="428596" y="500042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ru-RU" sz="2800"/>
            </a:br>
            <a:br>
              <a:rPr b="1" lang="ru-RU" sz="2800"/>
            </a:br>
            <a:br>
              <a:rPr b="1" lang="ru-RU" sz="2800"/>
            </a:br>
            <a:br>
              <a:rPr b="1" lang="ru-RU" sz="2800"/>
            </a:br>
            <a:r>
              <a:rPr b="1"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  <a:t>Что может быть таким объективным критерием/принципом?</a:t>
            </a:r>
            <a:br>
              <a:rPr lang="ru-RU" sz="2800"/>
            </a:br>
            <a:br>
              <a:rPr lang="ru-RU" sz="3200"/>
            </a:b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194" name="Google Shape;194;p31"/>
          <p:cNvSpPr txBox="1"/>
          <p:nvPr>
            <p:ph idx="1" type="body"/>
          </p:nvPr>
        </p:nvSpPr>
        <p:spPr>
          <a:xfrm>
            <a:off x="428596" y="1988840"/>
            <a:ext cx="8501122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Рыночная стоимость;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прецедент;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научная/экспертная оценка;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профессиональные стандарты;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решение суда (независимого арбитра);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традиции;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взаимная выгода;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равноправие сторон;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жребий;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экономическая эффективность;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минимизация расходов;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моральные принципы;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ru-RU" sz="2000"/>
              <a:t>правила/законы;</a:t>
            </a:r>
            <a:endParaRPr b="1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899592" y="1600200"/>
            <a:ext cx="778720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/>
              <a:t>Мой секрет успеха заключается в умении понять точку зрения другого человека и смотреть на вещи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ru-RU" sz="3600"/>
              <a:t> с его и моей точек зрения.</a:t>
            </a:r>
            <a:endParaRPr/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ru-RU"/>
              <a:t>Генри Форд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NTR"/>
              <a:buNone/>
            </a:pPr>
            <a:r>
              <a:rPr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  <a:t>Требования к объективному критерию</a:t>
            </a:r>
            <a:endParaRPr>
              <a:solidFill>
                <a:srgbClr val="C00000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Независимый от мнений всех участников переговоров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Законным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Практичным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Применимы к обеим сторонам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/>
          <p:nvPr>
            <p:ph type="title"/>
          </p:nvPr>
        </p:nvSpPr>
        <p:spPr>
          <a:xfrm>
            <a:off x="428596" y="500042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7500"/>
              <a:buFont typeface="NTR"/>
              <a:buNone/>
            </a:pPr>
            <a:br>
              <a:rPr b="1"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</a:br>
            <a:br>
              <a:rPr b="1"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</a:br>
            <a:br>
              <a:rPr b="1"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</a:br>
            <a:r>
              <a:rPr b="1"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  <a:t>Стратегия № 3: через сравнение вариантов </a:t>
            </a:r>
            <a:br>
              <a:rPr b="1" lang="ru-RU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</a:br>
            <a:br>
              <a:rPr lang="ru-RU" sz="3200"/>
            </a:b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descr="http://au-site-logos.s3.amazonaws.com/5f7a037e33dde67ef57c6a4720ebf2a1.jpeg"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36" y="1857364"/>
            <a:ext cx="3886200" cy="38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>
            <p:ph type="title"/>
          </p:nvPr>
        </p:nvSpPr>
        <p:spPr>
          <a:xfrm>
            <a:off x="428596" y="500042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ru-RU" sz="2800"/>
            </a:br>
            <a:br>
              <a:rPr b="1" lang="ru-RU" sz="2800"/>
            </a:br>
            <a:br>
              <a:rPr b="1" lang="ru-RU" sz="2800"/>
            </a:br>
            <a:br>
              <a:rPr b="1" lang="ru-RU" sz="2800"/>
            </a:br>
            <a:r>
              <a:rPr b="1" lang="ru-RU">
                <a:solidFill>
                  <a:srgbClr val="C00000"/>
                </a:solidFill>
              </a:rPr>
              <a:t>Как запустить генерацию различных вариантов решения?</a:t>
            </a:r>
            <a:br>
              <a:rPr lang="ru-RU" sz="3200"/>
            </a:br>
            <a:br>
              <a:rPr lang="ru-RU" sz="3200"/>
            </a:b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sp>
        <p:nvSpPr>
          <p:cNvPr id="212" name="Google Shape;212;p34"/>
          <p:cNvSpPr txBox="1"/>
          <p:nvPr>
            <p:ph idx="1" type="body"/>
          </p:nvPr>
        </p:nvSpPr>
        <p:spPr>
          <a:xfrm>
            <a:off x="928662" y="1785926"/>
            <a:ext cx="7500966" cy="4697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Через мозговой штурм 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Через привлечение экспертов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Через расширение рамок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ru-RU"/>
              <a:t>   (временных и др.)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Наилучшая альтернатива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NTR"/>
              <a:buNone/>
            </a:pPr>
            <a:r>
              <a:rPr lang="ru-RU" sz="5400">
                <a:solidFill>
                  <a:srgbClr val="C00000"/>
                </a:solidFill>
                <a:latin typeface="NTR"/>
                <a:ea typeface="NTR"/>
                <a:cs typeface="NTR"/>
                <a:sym typeface="NTR"/>
              </a:rPr>
              <a:t>Увеличить пирог</a:t>
            </a:r>
            <a:endParaRPr sz="5400">
              <a:solidFill>
                <a:srgbClr val="C00000"/>
              </a:solidFill>
              <a:latin typeface="NTR"/>
              <a:ea typeface="NTR"/>
              <a:cs typeface="NTR"/>
              <a:sym typeface="NTR"/>
            </a:endParaRPr>
          </a:p>
        </p:txBody>
      </p:sp>
      <p:pic>
        <p:nvPicPr>
          <p:cNvPr descr="пирог, клубника, сладкое, Скачать Обои и Фото"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844824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NTR"/>
              <a:buNone/>
            </a:pPr>
            <a:r>
              <a:rPr lang="ru-RU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Что мешает поиску вариантов?</a:t>
            </a:r>
            <a:endParaRPr>
              <a:solidFill>
                <a:srgbClr val="FF0000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24" name="Google Shape;224;p36"/>
          <p:cNvSpPr txBox="1"/>
          <p:nvPr>
            <p:ph idx="1" type="body"/>
          </p:nvPr>
        </p:nvSpPr>
        <p:spPr>
          <a:xfrm>
            <a:off x="457200" y="184482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1) преждевременное суждение;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2) поиск единственного ответа;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3) убежденность в невозможности "увеличить пирог";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4) мнение, что "решение их проблемы - это их проблема".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3 брата и 17 верблюдов</a:t>
            </a:r>
            <a:endParaRPr b="1"/>
          </a:p>
        </p:txBody>
      </p:sp>
      <p:pic>
        <p:nvPicPr>
          <p:cNvPr id="230" name="Google Shape;230;p37"/>
          <p:cNvPicPr preferRelativeResize="0"/>
          <p:nvPr/>
        </p:nvPicPr>
        <p:blipFill rotWithShape="1">
          <a:blip r:embed="rId3">
            <a:alphaModFix/>
          </a:blip>
          <a:srcRect b="30953" l="-136" r="38587" t="-404"/>
          <a:stretch/>
        </p:blipFill>
        <p:spPr>
          <a:xfrm>
            <a:off x="251520" y="2132856"/>
            <a:ext cx="8691166" cy="326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FF0000"/>
                </a:solidFill>
              </a:rPr>
              <a:t>17 верблюдов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36" name="Google Shape;236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ru-RU" sz="4800"/>
              <a:t>Старшему брату – 1/2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ru-RU" sz="4800"/>
              <a:t>Среднему брату – 1/3 </a:t>
            </a:r>
            <a:endParaRPr/>
          </a:p>
          <a:p>
            <a:pPr indent="-342900" lvl="0" marL="34290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ru-RU" sz="4800"/>
              <a:t>Младшему брату – 1/9</a:t>
            </a:r>
            <a:endParaRPr sz="4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457200" y="332656"/>
            <a:ext cx="8229600" cy="5793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/>
              <a:t> </a:t>
            </a:r>
            <a:r>
              <a:rPr b="1" lang="ru-RU">
                <a:solidFill>
                  <a:srgbClr val="0070C0"/>
                </a:solidFill>
              </a:rPr>
              <a:t>Люди: </a:t>
            </a:r>
            <a:r>
              <a:rPr lang="ru-RU"/>
              <a:t>сделайте разграничение между участниками переговоров и предметом переговоров.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b="1" lang="ru-RU">
                <a:solidFill>
                  <a:srgbClr val="0070C0"/>
                </a:solidFill>
              </a:rPr>
              <a:t>Интересы: </a:t>
            </a:r>
            <a:r>
              <a:rPr lang="ru-RU"/>
              <a:t>сосредоточьтесь на интересах, а не на позициях сторон.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b="1" lang="ru-RU">
                <a:solidFill>
                  <a:srgbClr val="0070C0"/>
                </a:solidFill>
              </a:rPr>
              <a:t>Варианты: </a:t>
            </a:r>
            <a:r>
              <a:rPr lang="ru-RU"/>
              <a:t>прежде чем решать, выделяйте круг альтернативных возможностей и вариантов для каждого.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b="1" lang="ru-RU">
                <a:solidFill>
                  <a:srgbClr val="0070C0"/>
                </a:solidFill>
              </a:rPr>
              <a:t>Критерии: </a:t>
            </a:r>
            <a:r>
              <a:rPr lang="ru-RU"/>
              <a:t>настаивайте на том, чтобы результат основывался на какой-то объективной норме.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4800"/>
              <a:buNone/>
            </a:pPr>
            <a:r>
              <a:rPr lang="ru-RU" sz="4800">
                <a:solidFill>
                  <a:srgbClr val="000090"/>
                </a:solidFill>
              </a:rPr>
              <a:t>Гарвадский метод переговоров </a:t>
            </a:r>
            <a:endParaRPr/>
          </a:p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Clr>
                <a:srgbClr val="000090"/>
              </a:buClr>
              <a:buSzPts val="4800"/>
              <a:buNone/>
            </a:pPr>
            <a:r>
              <a:rPr lang="ru-RU" sz="4800">
                <a:solidFill>
                  <a:srgbClr val="000090"/>
                </a:solidFill>
              </a:rPr>
              <a:t>«Модель взаимных выгод»</a:t>
            </a:r>
            <a:endParaRPr sz="480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052736"/>
            <a:ext cx="8229600" cy="447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500034" y="642918"/>
            <a:ext cx="8229600" cy="428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b="1" lang="ru-RU">
                <a:solidFill>
                  <a:srgbClr val="C00000"/>
                </a:solidFill>
              </a:rPr>
            </a:br>
            <a:br>
              <a:rPr b="1" lang="ru-RU">
                <a:solidFill>
                  <a:srgbClr val="002060"/>
                </a:solidFill>
              </a:rPr>
            </a:br>
            <a:r>
              <a:rPr b="1" lang="ru-RU">
                <a:solidFill>
                  <a:srgbClr val="002060"/>
                </a:solidFill>
              </a:rPr>
              <a:t>«Конструктивные переговоры»</a:t>
            </a:r>
            <a:br>
              <a:rPr b="1" lang="ru-RU">
                <a:solidFill>
                  <a:srgbClr val="002060"/>
                </a:solidFill>
              </a:rPr>
            </a:br>
            <a:r>
              <a:rPr b="1" lang="ru-RU">
                <a:solidFill>
                  <a:srgbClr val="002060"/>
                </a:solidFill>
              </a:rPr>
              <a:t>или</a:t>
            </a:r>
            <a:br>
              <a:rPr b="1" lang="ru-RU">
                <a:solidFill>
                  <a:srgbClr val="002060"/>
                </a:solidFill>
              </a:rPr>
            </a:br>
            <a:r>
              <a:rPr b="1" lang="ru-RU">
                <a:solidFill>
                  <a:srgbClr val="002060"/>
                </a:solidFill>
              </a:rPr>
              <a:t> «Гарвардский метод ведения переговоров»</a:t>
            </a:r>
            <a:br>
              <a:rPr b="1" lang="ru-RU">
                <a:solidFill>
                  <a:srgbClr val="002060"/>
                </a:solidFill>
              </a:rPr>
            </a:br>
            <a:br>
              <a:rPr b="1" lang="ru-RU">
                <a:solidFill>
                  <a:srgbClr val="002060"/>
                </a:solidFill>
              </a:rPr>
            </a:b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428596" y="500042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lang="ru-RU" sz="3200">
                <a:solidFill>
                  <a:srgbClr val="C00000"/>
                </a:solidFill>
              </a:rPr>
            </a:br>
            <a:br>
              <a:rPr lang="ru-RU" sz="3200">
                <a:solidFill>
                  <a:srgbClr val="C00000"/>
                </a:solidFill>
              </a:rPr>
            </a:br>
            <a:br>
              <a:rPr lang="ru-RU" sz="3200">
                <a:solidFill>
                  <a:srgbClr val="C00000"/>
                </a:solidFill>
              </a:rPr>
            </a:br>
            <a:r>
              <a:rPr b="1" lang="ru-RU">
                <a:solidFill>
                  <a:srgbClr val="C00000"/>
                </a:solidFill>
              </a:rPr>
              <a:t>Рекомендуемые книги</a:t>
            </a:r>
            <a:br>
              <a:rPr lang="ru-RU" sz="3200"/>
            </a:br>
            <a:br>
              <a:rPr lang="ru-RU" sz="3200"/>
            </a:br>
            <a:br>
              <a:rPr lang="ru-RU" sz="3200">
                <a:solidFill>
                  <a:srgbClr val="FF0000"/>
                </a:solidFill>
              </a:rPr>
            </a:br>
            <a:br>
              <a:rPr lang="ru-RU" sz="3200">
                <a:solidFill>
                  <a:srgbClr val="FF0000"/>
                </a:solidFill>
              </a:rPr>
            </a:br>
            <a:endParaRPr sz="3200">
              <a:solidFill>
                <a:srgbClr val="FF0000"/>
              </a:solidFill>
            </a:endParaRPr>
          </a:p>
        </p:txBody>
      </p:sp>
      <p:pic>
        <p:nvPicPr>
          <p:cNvPr descr="http://files.books.ru/pic/1816001-1817000/1816748/311516616c.jpg" id="257" name="Google Shape;2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1643050"/>
            <a:ext cx="3357586" cy="4892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ooklya.com.ua/files/books/42146_1.jpg" id="258" name="Google Shape;25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6380" y="1643050"/>
            <a:ext cx="3100198" cy="464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428596" y="0"/>
            <a:ext cx="850112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br>
              <a:rPr b="1" lang="ru-RU" sz="3600">
                <a:solidFill>
                  <a:srgbClr val="C00000"/>
                </a:solidFill>
              </a:rPr>
            </a:br>
            <a:r>
              <a:rPr b="1" lang="ru-RU" sz="3600">
                <a:solidFill>
                  <a:srgbClr val="C00000"/>
                </a:solidFill>
              </a:rPr>
              <a:t>Что может помочь наладить деловые, конструктивные отношения?</a:t>
            </a:r>
            <a:br>
              <a:rPr lang="ru-RU" sz="3600">
                <a:solidFill>
                  <a:srgbClr val="FF0000"/>
                </a:solidFill>
              </a:rPr>
            </a:br>
            <a:endParaRPr sz="3600">
              <a:solidFill>
                <a:srgbClr val="FF0000"/>
              </a:solidFill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1071538" y="1160124"/>
            <a:ext cx="7500966" cy="5697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8542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Постарайтесь понять картину мира партнера по переговорам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Не обвиняйте другую сторону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Вырабатывайте решение совместно, а не предлагайте свое готовое решение</a:t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Формулируйте мысли политкорректно (помогите партнеру по переговорам сохранить лицо)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Контролируйте эмоции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ru-RU"/>
              <a:t>Слушайте активно</a:t>
            </a:r>
            <a:endParaRPr/>
          </a:p>
          <a:p>
            <a:pPr indent="-185420" lvl="0" marL="34290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pro.rabota.ru/image/view/1192/450.png.png" id="110" name="Google Shape;11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825" y="620688"/>
            <a:ext cx="8962185" cy="5397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Helvetica Neue"/>
              <a:buNone/>
            </a:pPr>
            <a: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Этапы переговоров</a:t>
            </a:r>
            <a:endParaRPr b="1"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Подготовка 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Прояснение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Выдвижение предположений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Торг </a:t>
            </a:r>
            <a:endParaRPr sz="4000"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Принятие решений</a:t>
            </a:r>
            <a:endParaRPr/>
          </a:p>
          <a:p>
            <a:pPr indent="-342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ru-RU" sz="4000"/>
              <a:t>Закрепление договоренностей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Helvetica Neue"/>
              <a:buNone/>
            </a:pPr>
            <a:r>
              <a:rPr b="1"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Подготовка к переговорам</a:t>
            </a:r>
            <a:br>
              <a:rPr lang="ru-RU">
                <a:solidFill>
                  <a:srgbClr val="C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C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i="1" lang="ru-RU"/>
              <a:t>Информационная</a:t>
            </a:r>
            <a:r>
              <a:rPr lang="ru-RU"/>
              <a:t> – собираем всю возможную информацию о партнерах и о предмете переговоров.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i="1" lang="ru-RU"/>
              <a:t>Тактическая</a:t>
            </a:r>
            <a:r>
              <a:rPr lang="ru-RU"/>
              <a:t> – заранее готовим схему, по которой мы будем вести переговоры. По ходу ее можно изменить, но основа должна быть готова заранее.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ru-RU"/>
              <a:t>Игра «Конференция»</a:t>
            </a:r>
            <a:endParaRPr b="1"/>
          </a:p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1"/>
          <p:cNvGraphicFramePr/>
          <p:nvPr/>
        </p:nvGraphicFramePr>
        <p:xfrm>
          <a:off x="263525" y="288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{E838296D-D78B-4830-B630-FBABCC5B5AC3}</a:tableStyleId>
              </a:tblPr>
              <a:tblGrid>
                <a:gridCol w="1284300"/>
                <a:gridCol w="1270000"/>
                <a:gridCol w="1274750"/>
                <a:gridCol w="3329000"/>
                <a:gridCol w="1458900"/>
              </a:tblGrid>
              <a:tr h="1051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 </a:t>
                      </a:r>
                      <a:b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игрока</a:t>
                      </a:r>
                      <a:endParaRPr/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Позиция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(на что претендует)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Что еще подходит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Реальный интерес</a:t>
                      </a:r>
                      <a:endParaRPr b="0" i="1" sz="1600" u="none" cap="none" strike="noStrike">
                        <a:solidFill>
                          <a:srgbClr val="00008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ru-RU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Инф. была у игроков</a:t>
                      </a:r>
                      <a:endParaRPr b="0" i="1" sz="1600" u="none" cap="none" strike="noStrike">
                        <a:solidFill>
                          <a:srgbClr val="00008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Маркет.</a:t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Париж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2225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Большой экран </a:t>
                      </a: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(театр)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Продажи</a:t>
                      </a:r>
                      <a:endParaRPr/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Париж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Прага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2225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Сцена </a:t>
                      </a: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(театр)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№1, №5</a:t>
                      </a:r>
                      <a:endParaRPr/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Произв.</a:t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Париж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Лондон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222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Свободное пространство для экспонатов </a:t>
                      </a: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(театр) 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№4, №6</a:t>
                      </a:r>
                      <a:endParaRPr/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IT-отдел</a:t>
                      </a:r>
                      <a:endParaRPr/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Рим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2225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Электронная система </a:t>
                      </a: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(стол)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HR</a:t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Рим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Вена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22225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Большие окна </a:t>
                      </a: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(стол)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№1, №4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Закупки</a:t>
                      </a:r>
                      <a:endParaRPr/>
                    </a:p>
                  </a:txBody>
                  <a:tcPr marT="0" marB="0" marR="59150" marL="59150">
                    <a:lnL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Рим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Мадрид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2-й зал </a:t>
                      </a:r>
                      <a:r>
                        <a:rPr b="0" i="0" lang="ru-RU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(стол)</a:t>
                      </a:r>
                      <a:endParaRPr/>
                    </a:p>
                  </a:txBody>
                  <a:tcPr marT="0" marB="0" marR="59150" marL="591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b="0" i="0" lang="ru-RU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№2, №3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0000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4" name="Google Shape;134;p21"/>
          <p:cNvSpPr/>
          <p:nvPr/>
        </p:nvSpPr>
        <p:spPr>
          <a:xfrm>
            <a:off x="0" y="4975225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