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17" r:id="rId3"/>
    <p:sldId id="303" r:id="rId4"/>
    <p:sldId id="313" r:id="rId5"/>
    <p:sldId id="315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  <a:srgbClr val="FFCC66"/>
    <a:srgbClr val="E46A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2" autoAdjust="0"/>
    <p:restoredTop sz="86049" autoAdjust="0"/>
  </p:normalViewPr>
  <p:slideViewPr>
    <p:cSldViewPr snapToGrid="0">
      <p:cViewPr varScale="1">
        <p:scale>
          <a:sx n="72" d="100"/>
          <a:sy n="72" d="100"/>
        </p:scale>
        <p:origin x="252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E6C5A-F5EF-49FB-B313-44B027BE1D01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F2B9D-ABBC-42ED-AAF5-54F1DCD7F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736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AF2B9D-ABBC-42ED-AAF5-54F1DCD7F00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953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AF2B9D-ABBC-42ED-AAF5-54F1DCD7F00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724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AF2B9D-ABBC-42ED-AAF5-54F1DCD7F00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263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AF2B9D-ABBC-42ED-AAF5-54F1DCD7F00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588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A779-9935-49F5-9C85-7CEEAF5C8289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2315-70E7-486C-A2C5-24FE5DFF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563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A779-9935-49F5-9C85-7CEEAF5C8289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2315-70E7-486C-A2C5-24FE5DFF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204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A779-9935-49F5-9C85-7CEEAF5C8289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2315-70E7-486C-A2C5-24FE5DFF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9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A779-9935-49F5-9C85-7CEEAF5C8289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2315-70E7-486C-A2C5-24FE5DFF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68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A779-9935-49F5-9C85-7CEEAF5C8289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2315-70E7-486C-A2C5-24FE5DFF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478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A779-9935-49F5-9C85-7CEEAF5C8289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2315-70E7-486C-A2C5-24FE5DFF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85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A779-9935-49F5-9C85-7CEEAF5C8289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2315-70E7-486C-A2C5-24FE5DFF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03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A779-9935-49F5-9C85-7CEEAF5C8289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2315-70E7-486C-A2C5-24FE5DFF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104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A779-9935-49F5-9C85-7CEEAF5C8289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2315-70E7-486C-A2C5-24FE5DFF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458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A779-9935-49F5-9C85-7CEEAF5C8289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2315-70E7-486C-A2C5-24FE5DFF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036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A779-9935-49F5-9C85-7CEEAF5C8289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2315-70E7-486C-A2C5-24FE5DFF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213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DA779-9935-49F5-9C85-7CEEAF5C8289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2315-70E7-486C-A2C5-24FE5DFF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37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8247" y="500932"/>
            <a:ext cx="6972392" cy="51551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300" b="1" spc="15" dirty="0">
                <a:solidFill>
                  <a:srgbClr val="996600"/>
                </a:solidFill>
                <a:latin typeface="Bahnschrift" panose="020B0502040204020203" pitchFamily="34" charset="0"/>
              </a:rPr>
              <a:t>Ресурсное состояние персонала в стрессогенных условиях как компонент кадрового потенциала</a:t>
            </a:r>
            <a:endParaRPr lang="ru-RU" sz="5300" b="1" dirty="0">
              <a:solidFill>
                <a:srgbClr val="996600"/>
              </a:solidFill>
              <a:latin typeface="Bahnschrift" panose="020B0502040204020203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88" t="18538" r="15171" b="14639"/>
          <a:stretch/>
        </p:blipFill>
        <p:spPr>
          <a:xfrm>
            <a:off x="193375" y="376519"/>
            <a:ext cx="4742301" cy="5279563"/>
          </a:xfrm>
        </p:spPr>
      </p:pic>
    </p:spTree>
    <p:extLst>
      <p:ext uri="{BB962C8B-B14F-4D97-AF65-F5344CB8AC3E}">
        <p14:creationId xmlns:p14="http://schemas.microsoft.com/office/powerpoint/2010/main" val="1719030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4153" y="555037"/>
            <a:ext cx="8562110" cy="885836"/>
          </a:xfrm>
        </p:spPr>
        <p:txBody>
          <a:bodyPr>
            <a:normAutofit/>
          </a:bodyPr>
          <a:lstStyle/>
          <a:p>
            <a:pPr algn="l"/>
            <a:r>
              <a:rPr lang="ru-RU" b="0" i="0" dirty="0">
                <a:solidFill>
                  <a:srgbClr val="996600"/>
                </a:solidFill>
                <a:effectLst/>
                <a:latin typeface="YS Text"/>
              </a:rPr>
              <a:t>Стрессогенные условия</a:t>
            </a:r>
            <a:endParaRPr lang="ru-RU" b="0" i="0" dirty="0">
              <a:solidFill>
                <a:srgbClr val="996600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641" y="1972019"/>
            <a:ext cx="11358390" cy="4704204"/>
          </a:xfrm>
        </p:spPr>
        <p:txBody>
          <a:bodyPr>
            <a:normAutofit/>
          </a:bodyPr>
          <a:lstStyle/>
          <a:p>
            <a:r>
              <a:rPr lang="ru-RU" sz="3200" b="1" i="0" dirty="0">
                <a:solidFill>
                  <a:srgbClr val="9966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Стресс</a:t>
            </a:r>
            <a:r>
              <a:rPr lang="ru-RU" sz="3200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неспецифический ответ организма на любое изменение условий, требующее приспособления. Простыми словами – какие-то изменения внешней среды требуют от нас адаптации. </a:t>
            </a:r>
          </a:p>
          <a:p>
            <a:r>
              <a:rPr lang="ru-RU" sz="3200" b="1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нагрузка, напряжение, давление</a:t>
            </a:r>
            <a:r>
              <a:rPr lang="ru-RU" sz="3200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состояние повышенной напряженности</a:t>
            </a:r>
            <a:endParaRPr lang="ru-RU" sz="3200" dirty="0">
              <a:solidFill>
                <a:srgbClr val="99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Стресс – это наш внутренний механизм адаптации организма и способ его выживания.</a:t>
            </a:r>
            <a:endParaRPr lang="ru-RU" sz="3200" dirty="0">
              <a:solidFill>
                <a:srgbClr val="99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3200" dirty="0">
              <a:solidFill>
                <a:srgbClr val="99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47" t="19718" r="32480" b="42666"/>
          <a:stretch/>
        </p:blipFill>
        <p:spPr>
          <a:xfrm>
            <a:off x="-1" y="0"/>
            <a:ext cx="1583704" cy="1602558"/>
          </a:xfrm>
          <a:prstGeom prst="rect">
            <a:avLst/>
          </a:prstGeom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568197" y="3776640"/>
            <a:ext cx="10961418" cy="1622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buFont typeface="Arial" panose="020B0604020202020204" pitchFamily="34" charset="0"/>
              <a:buNone/>
            </a:pPr>
            <a:endParaRPr lang="ru-RU" dirty="0">
              <a:solidFill>
                <a:srgbClr val="99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04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4153" y="555037"/>
            <a:ext cx="8562110" cy="8858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РЕСУРСНОСТЬ — модный тренд или soft-skill №</a:t>
            </a:r>
            <a:r>
              <a:rPr lang="ru-RU" b="0" i="0" dirty="0">
                <a:solidFill>
                  <a:srgbClr val="996600"/>
                </a:solidFill>
                <a:effectLst/>
                <a:latin typeface="Roboto" panose="020B0604020202020204" pitchFamily="2" charset="0"/>
              </a:rPr>
              <a:t>1?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0657" y="1762699"/>
            <a:ext cx="11236498" cy="4913523"/>
          </a:xfrm>
        </p:spPr>
        <p:txBody>
          <a:bodyPr>
            <a:normAutofit fontScale="92500"/>
          </a:bodyPr>
          <a:lstStyle/>
          <a:p>
            <a:pPr algn="l"/>
            <a:r>
              <a:rPr lang="ru-RU" b="1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РЕСУРСНОСТЬ</a:t>
            </a:r>
            <a:r>
              <a:rPr lang="ru-RU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—  отражает наше состояние, когда у нас есть силы (</a:t>
            </a:r>
            <a:r>
              <a:rPr lang="ru-RU" b="1" i="0" dirty="0">
                <a:solidFill>
                  <a:srgbClr val="9966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и психические</a:t>
            </a:r>
            <a:r>
              <a:rPr lang="ru-RU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мы имеем должную мотивацию, интерес и энергию для осуществления наших целей, планов и желаний.</a:t>
            </a:r>
          </a:p>
          <a:p>
            <a:pPr algn="l"/>
            <a:r>
              <a:rPr lang="ru-RU" b="1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Простыми словами</a:t>
            </a:r>
            <a:r>
              <a:rPr lang="ru-RU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— состояние, когда я хочу, могу, делаю и достигаю — Я — В РЕСУРСЕ.</a:t>
            </a:r>
          </a:p>
          <a:p>
            <a:pPr algn="l"/>
            <a:r>
              <a:rPr lang="ru-RU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Термин </a:t>
            </a:r>
            <a:r>
              <a:rPr lang="ru-RU" b="0" i="0" dirty="0">
                <a:solidFill>
                  <a:srgbClr val="9966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РЕСУРСНОСТЬ</a:t>
            </a:r>
            <a:r>
              <a:rPr lang="ru-RU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очень  напоминает термин </a:t>
            </a:r>
            <a:r>
              <a:rPr lang="ru-RU" b="0" i="0" dirty="0">
                <a:solidFill>
                  <a:srgbClr val="9966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ЗДОРОВЬЕ.</a:t>
            </a:r>
          </a:p>
          <a:p>
            <a:pPr algn="l"/>
            <a:r>
              <a:rPr lang="ru-RU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определению ВОЗ (всемирная организация здравоохранения), здоровье: «Состояние полного физического, душевного и социального благополучия, а не только отсутствие болезней и физических дефектов».</a:t>
            </a:r>
          </a:p>
          <a:p>
            <a:pPr algn="l"/>
            <a:r>
              <a:rPr lang="ru-RU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 в отличие от ЗДОРОВЬЯ  — в </a:t>
            </a:r>
            <a:r>
              <a:rPr lang="ru-RU" b="0" i="0" dirty="0" err="1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ресурсность</a:t>
            </a:r>
            <a:r>
              <a:rPr lang="ru-RU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входит  — </a:t>
            </a:r>
            <a:r>
              <a:rPr lang="ru-RU" b="1" i="0" dirty="0">
                <a:solidFill>
                  <a:srgbClr val="9966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мотивация, интерес и энергия</a:t>
            </a:r>
            <a:endParaRPr lang="ru-RU" sz="3600" b="1" dirty="0">
              <a:solidFill>
                <a:srgbClr val="996600"/>
              </a:solidFill>
              <a:highlight>
                <a:srgbClr val="FFFF00"/>
              </a:highlight>
            </a:endParaRPr>
          </a:p>
          <a:p>
            <a:pPr marL="0" lvl="0" indent="0" algn="ctr" fontAlgn="base">
              <a:buNone/>
            </a:pPr>
            <a:endParaRPr lang="ru-RU" dirty="0">
              <a:solidFill>
                <a:srgbClr val="996600"/>
              </a:solidFill>
            </a:endParaRPr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47" t="19718" r="32480" b="42666"/>
          <a:stretch/>
        </p:blipFill>
        <p:spPr>
          <a:xfrm>
            <a:off x="-1" y="0"/>
            <a:ext cx="1583704" cy="1602558"/>
          </a:xfrm>
          <a:prstGeom prst="rect">
            <a:avLst/>
          </a:prstGeom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524845" y="4746125"/>
            <a:ext cx="10961418" cy="1622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buFont typeface="Arial" panose="020B0604020202020204" pitchFamily="34" charset="0"/>
              <a:buNone/>
            </a:pPr>
            <a:endParaRPr lang="ru-RU" dirty="0">
              <a:solidFill>
                <a:srgbClr val="99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997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4153" y="555037"/>
            <a:ext cx="8562110" cy="8858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РЕСУРСНОСТЬ — модный тренд или soft-skill №</a:t>
            </a:r>
            <a:r>
              <a:rPr lang="ru-RU" b="0" i="0" dirty="0">
                <a:solidFill>
                  <a:srgbClr val="996600"/>
                </a:solidFill>
                <a:effectLst/>
                <a:latin typeface="Roboto" panose="020B0604020202020204" pitchFamily="2" charset="0"/>
              </a:rPr>
              <a:t>1?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0657" y="1762699"/>
            <a:ext cx="11236498" cy="4913523"/>
          </a:xfrm>
        </p:spPr>
        <p:txBody>
          <a:bodyPr>
            <a:normAutofit/>
          </a:bodyPr>
          <a:lstStyle/>
          <a:p>
            <a:pPr algn="l"/>
            <a:r>
              <a:rPr lang="ru-RU" sz="3200" b="1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Ресурсное состояние </a:t>
            </a:r>
            <a:r>
              <a:rPr lang="ru-RU" sz="3200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это прежде всего, про внутренний потенциал, внутренние границы возможного. Раскрытие потенциала, понимание своих внутренних резервов и ценностей</a:t>
            </a:r>
          </a:p>
          <a:p>
            <a:pPr algn="l"/>
            <a:r>
              <a:rPr lang="ru-RU" sz="3200" b="1" i="0" dirty="0">
                <a:solidFill>
                  <a:srgbClr val="9966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Ресурсность </a:t>
            </a:r>
            <a:r>
              <a:rPr lang="ru-RU" sz="3200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или уровень жизненной энергии — а сюда будет входить умение восстанавливаться, работать со стрессом</a:t>
            </a:r>
          </a:p>
          <a:p>
            <a:pPr algn="l"/>
            <a:r>
              <a:rPr lang="ru-RU" sz="3200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70 % запросов у клинических психолога: ОТСУТСТВИЕ НЕРЕСУРСНОГО СОСТОЯНИЯ — </a:t>
            </a:r>
            <a:r>
              <a:rPr lang="ru-RU" sz="3200" b="0" i="0" dirty="0">
                <a:solidFill>
                  <a:srgbClr val="9966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 выгорания </a:t>
            </a:r>
            <a:r>
              <a:rPr lang="ru-RU" sz="3200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полной демотивации. </a:t>
            </a:r>
            <a:endParaRPr lang="ru-RU" sz="3200" dirty="0">
              <a:solidFill>
                <a:srgbClr val="99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47" t="19718" r="32480" b="42666"/>
          <a:stretch/>
        </p:blipFill>
        <p:spPr>
          <a:xfrm>
            <a:off x="-1" y="0"/>
            <a:ext cx="1583704" cy="1602558"/>
          </a:xfrm>
          <a:prstGeom prst="rect">
            <a:avLst/>
          </a:prstGeom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524845" y="4746125"/>
            <a:ext cx="10961418" cy="1622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buFont typeface="Arial" panose="020B0604020202020204" pitchFamily="34" charset="0"/>
              <a:buNone/>
            </a:pPr>
            <a:endParaRPr lang="ru-RU" dirty="0">
              <a:solidFill>
                <a:srgbClr val="99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505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4153" y="555037"/>
            <a:ext cx="8562110" cy="885836"/>
          </a:xfrm>
        </p:spPr>
        <p:txBody>
          <a:bodyPr>
            <a:normAutofit fontScale="90000"/>
          </a:bodyPr>
          <a:lstStyle/>
          <a:p>
            <a:pPr algn="l"/>
            <a:r>
              <a:rPr lang="ru-RU" b="0" i="0" dirty="0">
                <a:solidFill>
                  <a:srgbClr val="996600"/>
                </a:solidFill>
                <a:effectLst/>
                <a:latin typeface="roboto" panose="02000000000000000000" pitchFamily="2" charset="0"/>
              </a:rPr>
              <a:t>Конгруэнтность в гостеприимстве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641" y="1602559"/>
            <a:ext cx="11358390" cy="507366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3000" b="0" i="0" dirty="0">
                <a:solidFill>
                  <a:srgbClr val="9966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000" b="1" i="0" dirty="0">
                <a:solidFill>
                  <a:srgbClr val="9966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Конгруэнтность</a:t>
            </a:r>
            <a:r>
              <a:rPr lang="ru-RU" sz="3000" b="0" i="0" dirty="0">
                <a:solidFill>
                  <a:srgbClr val="9966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000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 </a:t>
            </a:r>
            <a:r>
              <a:rPr lang="ru-RU" sz="3000" b="1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это</a:t>
            </a:r>
            <a:r>
              <a:rPr lang="ru-RU" sz="3000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соответствие, согласованность внутреннего содержания человека (его установок, взглядов, эмоций и чувств, состояний, переживаний) и его внешних проявлений — поведения, вербального выражения своих чувств и эмоций.</a:t>
            </a:r>
            <a:r>
              <a:rPr lang="ru-RU" sz="4300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algn="l"/>
            <a:r>
              <a:rPr lang="ru-RU" sz="3000" b="1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плюсы конгруэнтности</a:t>
            </a:r>
            <a:r>
              <a:rPr lang="ru-RU" sz="3000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3000" b="0" i="0" dirty="0">
                <a:solidFill>
                  <a:srgbClr val="9966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объективная самооценка и чувство уверенности в себе</a:t>
            </a:r>
            <a:r>
              <a:rPr lang="ru-RU" sz="3000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3000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хорошо осознавать и четко выражать свои мысли;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3000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психологического комфорта и хорошее душевное самочувствие;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3000" b="1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резких эмоций и беспричинного </a:t>
            </a:r>
            <a:r>
              <a:rPr lang="ru-RU" sz="3000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непонятного поведения;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3000" b="0" i="0" dirty="0">
                <a:solidFill>
                  <a:srgbClr val="99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напряженности и лишних затрат энергии.</a:t>
            </a:r>
          </a:p>
          <a:p>
            <a:pPr algn="l"/>
            <a:endParaRPr lang="ru-RU" sz="3200" dirty="0">
              <a:solidFill>
                <a:srgbClr val="99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47" t="19718" r="32480" b="42666"/>
          <a:stretch/>
        </p:blipFill>
        <p:spPr>
          <a:xfrm>
            <a:off x="-1" y="0"/>
            <a:ext cx="1583704" cy="1602558"/>
          </a:xfrm>
          <a:prstGeom prst="rect">
            <a:avLst/>
          </a:prstGeom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568197" y="3776640"/>
            <a:ext cx="10961418" cy="1622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buFont typeface="Arial" panose="020B0604020202020204" pitchFamily="34" charset="0"/>
              <a:buNone/>
            </a:pPr>
            <a:endParaRPr lang="ru-RU" dirty="0">
              <a:solidFill>
                <a:srgbClr val="99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9943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2021</TotalTime>
  <Words>124</Words>
  <Application>Microsoft Office PowerPoint</Application>
  <PresentationFormat>Широкоэкранный</PresentationFormat>
  <Paragraphs>27</Paragraphs>
  <Slides>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Arial</vt:lpstr>
      <vt:lpstr>Bahnschrift</vt:lpstr>
      <vt:lpstr>Calibri</vt:lpstr>
      <vt:lpstr>Calibri Light</vt:lpstr>
      <vt:lpstr>Roboto</vt:lpstr>
      <vt:lpstr>Roboto</vt:lpstr>
      <vt:lpstr>Times New Roman</vt:lpstr>
      <vt:lpstr>YS Text</vt:lpstr>
      <vt:lpstr>Тема Office</vt:lpstr>
      <vt:lpstr>Ресурсное состояние персонала в стрессогенных условиях как компонент кадрового потенциала</vt:lpstr>
      <vt:lpstr>Стрессогенные условия</vt:lpstr>
      <vt:lpstr>РЕСУРСНОСТЬ — модный тренд или soft-skill №1?</vt:lpstr>
      <vt:lpstr>РЕСУРСНОСТЬ — модный тренд или soft-skill №1?</vt:lpstr>
      <vt:lpstr>Конгруэнтность в гостеприимстве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ТЕХНОЛОГИИ И ПРОТОКОЛЬНЫЕ НОРМЫ  ОРГАНИЗАЦИИ И ПРОВЕДЕНИЯ МАССОВЫХ МЕРОПРИЯТИЙ</dc:title>
  <dc:creator>Вязьмина Елена Александровна</dc:creator>
  <cp:lastModifiedBy>Елена</cp:lastModifiedBy>
  <cp:revision>156</cp:revision>
  <dcterms:created xsi:type="dcterms:W3CDTF">2022-10-03T02:31:19Z</dcterms:created>
  <dcterms:modified xsi:type="dcterms:W3CDTF">2023-06-15T15:09:36Z</dcterms:modified>
</cp:coreProperties>
</file>